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24" autoAdjust="0"/>
  </p:normalViewPr>
  <p:slideViewPr>
    <p:cSldViewPr snapToGrid="0">
      <p:cViewPr varScale="1">
        <p:scale>
          <a:sx n="114" d="100"/>
          <a:sy n="114" d="100"/>
        </p:scale>
        <p:origin x="6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baseline="0" dirty="0"/>
              <a:t>21 554,4тыс. рублей </a:t>
            </a:r>
            <a:endParaRPr lang="ru-RU" dirty="0"/>
          </a:p>
        </c:rich>
      </c:tx>
      <c:layout>
        <c:manualLayout>
          <c:xMode val="edge"/>
          <c:yMode val="edge"/>
          <c:x val="0.23667727091251128"/>
          <c:y val="1.702840272541584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432098765432098E-3"/>
          <c:y val="0.12863654268189748"/>
          <c:w val="0.64871597647516399"/>
          <c:h val="0.854003600006105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5D1D-4421-B5B0-683E13B3382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0000"/>
                    </a:schemeClr>
                  </a:gs>
                  <a:gs pos="78000">
                    <a:schemeClr val="accent2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5D1D-4421-B5B0-683E13B3382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5D1D-4421-B5B0-683E13B3382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5D1D-4421-B5B0-683E13B3382A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0000"/>
                    </a:schemeClr>
                  </a:gs>
                  <a:gs pos="78000">
                    <a:schemeClr val="accent5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5D1D-4421-B5B0-683E13B3382A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0000"/>
                    </a:schemeClr>
                  </a:gs>
                  <a:gs pos="78000">
                    <a:schemeClr val="accent6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5D1D-4421-B5B0-683E13B3382A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5D1D-4421-B5B0-683E13B3382A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2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5D1D-4421-B5B0-683E13B3382A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5D1D-4421-B5B0-683E13B3382A}"/>
              </c:ext>
            </c:extLst>
          </c:dPt>
          <c:dLbls>
            <c:dLbl>
              <c:idx val="0"/>
              <c:layout>
                <c:manualLayout>
                  <c:x val="-7.0260158452415733E-2"/>
                  <c:y val="-1.0872009326025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1D-4421-B5B0-683E13B3382A}"/>
                </c:ext>
              </c:extLst>
            </c:dLbl>
            <c:dLbl>
              <c:idx val="1"/>
              <c:layout>
                <c:manualLayout>
                  <c:x val="-0.48544218431029457"/>
                  <c:y val="-0.160102537067965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1D-4421-B5B0-683E13B3382A}"/>
                </c:ext>
              </c:extLst>
            </c:dLbl>
            <c:dLbl>
              <c:idx val="2"/>
              <c:layout>
                <c:manualLayout>
                  <c:x val="-4.284735035407309E-2"/>
                  <c:y val="-0.124693947451548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1D-4421-B5B0-683E13B3382A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1D-4421-B5B0-683E13B3382A}"/>
                </c:ext>
              </c:extLst>
            </c:dLbl>
            <c:dLbl>
              <c:idx val="4"/>
              <c:layout>
                <c:manualLayout>
                  <c:x val="-3.1945173519976666E-2"/>
                  <c:y val="2.9019211347605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1D-4421-B5B0-683E13B3382A}"/>
                </c:ext>
              </c:extLst>
            </c:dLbl>
            <c:dLbl>
              <c:idx val="5"/>
              <c:layout>
                <c:manualLayout>
                  <c:x val="-4.2602738893749478E-2"/>
                  <c:y val="5.3454007883015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1D-4421-B5B0-683E13B3382A}"/>
                </c:ext>
              </c:extLst>
            </c:dLbl>
            <c:dLbl>
              <c:idx val="6"/>
              <c:layout>
                <c:manualLayout>
                  <c:x val="2.95130183446542E-2"/>
                  <c:y val="-0.186984440891565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D1D-4421-B5B0-683E13B338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1"/>
                <c:pt idx="0">
                  <c:v>Налог на доходы физических лиц</c:v>
                </c:pt>
                <c:pt idx="2">
                  <c:v>Налоги на совокупный доход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Доходы от компенсации затрат бюджетов сп</c:v>
                </c:pt>
                <c:pt idx="8">
                  <c:v>Доходы от продажи земельных участков</c:v>
                </c:pt>
                <c:pt idx="9">
                  <c:v>Штрафы, санкции, возмещение ущерба</c:v>
                </c:pt>
                <c:pt idx="10">
                  <c:v>Безвозмездные поступления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1537.7</c:v>
                </c:pt>
                <c:pt idx="2">
                  <c:v>637.5</c:v>
                </c:pt>
                <c:pt idx="3">
                  <c:v>209.7</c:v>
                </c:pt>
                <c:pt idx="4">
                  <c:v>2409.9</c:v>
                </c:pt>
                <c:pt idx="5">
                  <c:v>13</c:v>
                </c:pt>
                <c:pt idx="6">
                  <c:v>1822.3</c:v>
                </c:pt>
                <c:pt idx="7">
                  <c:v>10</c:v>
                </c:pt>
                <c:pt idx="8">
                  <c:v>1531.7</c:v>
                </c:pt>
                <c:pt idx="9">
                  <c:v>5.8</c:v>
                </c:pt>
                <c:pt idx="10">
                  <c:v>13376.8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D1D-4421-B5B0-683E13B33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0.6605501323134354"/>
          <c:y val="0.1011198830373968"/>
          <c:w val="0.33786125692621755"/>
          <c:h val="0.898880198075516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75"/>
      <c:rotY val="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829174021565383E-2"/>
          <c:y val="0.11697918144213346"/>
          <c:w val="0.32435159581551665"/>
          <c:h val="0.54241527374991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5639977818721204"/>
                  <c:y val="2.093222939035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F4-44C4-B78B-228AF5A86800}"/>
                </c:ext>
              </c:extLst>
            </c:dLbl>
            <c:dLbl>
              <c:idx val="2"/>
              <c:layout>
                <c:manualLayout>
                  <c:x val="1.1499064073180604E-2"/>
                  <c:y val="3.0411337068968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F4-44C4-B78B-228AF5A86800}"/>
                </c:ext>
              </c:extLst>
            </c:dLbl>
            <c:dLbl>
              <c:idx val="8"/>
              <c:layout>
                <c:manualLayout>
                  <c:x val="3.1032178134606479E-2"/>
                  <c:y val="6.7572802572748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F4-44C4-B78B-228AF5A86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9"/>
                <c:pt idx="0">
                  <c:v>Налог на доходы с физических лиц</c:v>
                </c:pt>
                <c:pt idx="1">
                  <c:v>Налоги на совокупный доход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 </c:v>
                </c:pt>
                <c:pt idx="5">
                  <c:v>Доходы от использования имущества</c:v>
                </c:pt>
                <c:pt idx="6">
                  <c:v>Штрафы, санкции, возмещение
 ущерба</c:v>
                </c:pt>
                <c:pt idx="7">
                  <c:v>Доходы от продажи земельных участков</c:v>
                </c:pt>
                <c:pt idx="8">
                  <c:v>Доходы от компенсации затрат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9"/>
                <c:pt idx="0">
                  <c:v>1537.7</c:v>
                </c:pt>
                <c:pt idx="1">
                  <c:v>637.5</c:v>
                </c:pt>
                <c:pt idx="2">
                  <c:v>209.7</c:v>
                </c:pt>
                <c:pt idx="3">
                  <c:v>2409.9</c:v>
                </c:pt>
                <c:pt idx="4">
                  <c:v>13</c:v>
                </c:pt>
                <c:pt idx="5">
                  <c:v>1288.3</c:v>
                </c:pt>
                <c:pt idx="6">
                  <c:v>10</c:v>
                </c:pt>
                <c:pt idx="7">
                  <c:v>1531.7</c:v>
                </c:pt>
                <c:pt idx="8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F4-44C4-B78B-228AF5A86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751682821011854"/>
          <c:y val="4.7594431572397969E-2"/>
          <c:w val="0.38199535059924411"/>
          <c:h val="0.908815825326784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400" dirty="0"/>
              <a:t>19</a:t>
            </a:r>
            <a:r>
              <a:rPr lang="ru-RU" sz="2400" baseline="0" dirty="0"/>
              <a:t> 629,1</a:t>
            </a:r>
            <a:r>
              <a:rPr lang="ru-RU" sz="2400" dirty="0"/>
              <a:t>тыс. рублей</a:t>
            </a:r>
          </a:p>
        </c:rich>
      </c:tx>
      <c:layout>
        <c:manualLayout>
          <c:xMode val="edge"/>
          <c:yMode val="edge"/>
          <c:x val="6.2944638516491166E-4"/>
          <c:y val="4.3353518120927199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0344996453279749E-2"/>
                  <c:y val="-0.14367223374835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F4-434B-8CFA-BB415743E8B5}"/>
                </c:ext>
              </c:extLst>
            </c:dLbl>
            <c:dLbl>
              <c:idx val="1"/>
              <c:layout>
                <c:manualLayout>
                  <c:x val="7.3163347985195776E-2"/>
                  <c:y val="1.6398031481200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F4-434B-8CFA-BB415743E8B5}"/>
                </c:ext>
              </c:extLst>
            </c:dLbl>
            <c:dLbl>
              <c:idx val="2"/>
              <c:layout>
                <c:manualLayout>
                  <c:x val="4.3221074938192092E-2"/>
                  <c:y val="0.102900247952404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F4-434B-8CFA-BB415743E8B5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F4-434B-8CFA-BB415743E8B5}"/>
                </c:ext>
              </c:extLst>
            </c:dLbl>
            <c:dLbl>
              <c:idx val="4"/>
              <c:layout>
                <c:manualLayout>
                  <c:x val="4.7843623768664802E-3"/>
                  <c:y val="-7.90062144728060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F4-434B-8CFA-BB415743E8B5}"/>
                </c:ext>
              </c:extLst>
            </c:dLbl>
            <c:dLbl>
              <c:idx val="5"/>
              <c:layout>
                <c:manualLayout>
                  <c:x val="7.7297191413078725E-2"/>
                  <c:y val="-8.5428920712258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F4-434B-8CFA-BB415743E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Образование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Культура, кинематография</c:v>
                </c:pt>
                <c:pt idx="6">
                  <c:v>Иные межбюджетные трансферты</c:v>
                </c:pt>
                <c:pt idx="7">
                  <c:v>Охрана окружающей среды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8918.1</c:v>
                </c:pt>
                <c:pt idx="1">
                  <c:v>361.6</c:v>
                </c:pt>
                <c:pt idx="2">
                  <c:v>7.4</c:v>
                </c:pt>
                <c:pt idx="3">
                  <c:v>2958</c:v>
                </c:pt>
                <c:pt idx="4">
                  <c:v>1594.8</c:v>
                </c:pt>
                <c:pt idx="5">
                  <c:v>5785.6</c:v>
                </c:pt>
                <c:pt idx="6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F4-434B-8CFA-BB415743E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388168497407496"/>
          <c:y val="3.677318097955256E-2"/>
          <c:w val="0.32857967951895251"/>
          <c:h val="0.96083042770384242"/>
        </c:manualLayout>
      </c:layout>
      <c:overlay val="0"/>
      <c:txPr>
        <a:bodyPr/>
        <a:lstStyle/>
        <a:p>
          <a:pPr>
            <a:defRPr sz="1200">
              <a:latin typeface="Arial Black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4975"/>
          <c:h val="0.565420442014218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5372433560045531E-2"/>
                  <c:y val="-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D0-4AE9-89C4-76309C0B31D9}"/>
                </c:ext>
              </c:extLst>
            </c:dLbl>
            <c:dLbl>
              <c:idx val="1"/>
              <c:layout>
                <c:manualLayout>
                  <c:x val="8.7163244746727205E-3"/>
                  <c:y val="-5.0438596491228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D0-4AE9-89C4-76309C0B31D9}"/>
                </c:ext>
              </c:extLst>
            </c:dLbl>
            <c:dLbl>
              <c:idx val="2"/>
              <c:layout>
                <c:manualLayout>
                  <c:x val="1.1621765966230322E-2"/>
                  <c:y val="-5.2631578947368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D0-4AE9-89C4-76309C0B31D9}"/>
                </c:ext>
              </c:extLst>
            </c:dLbl>
            <c:dLbl>
              <c:idx val="3"/>
              <c:layout>
                <c:manualLayout>
                  <c:x val="8.7163244746727205E-3"/>
                  <c:y val="-5.9210526315789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D0-4AE9-89C4-76309C0B31D9}"/>
                </c:ext>
              </c:extLst>
            </c:dLbl>
            <c:dLbl>
              <c:idx val="4"/>
              <c:layout>
                <c:manualLayout>
                  <c:x val="8.716324474672783E-3"/>
                  <c:y val="-7.8947368421052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D0-4AE9-89C4-76309C0B31D9}"/>
                </c:ext>
              </c:extLst>
            </c:dLbl>
            <c:dLbl>
              <c:idx val="5"/>
              <c:layout>
                <c:manualLayout>
                  <c:x val="3.9223460136027281E-2"/>
                  <c:y val="-0.140350877192982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D0-4AE9-89C4-76309C0B31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образование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Иные межбюджетные трансферты</c:v>
                </c:pt>
                <c:pt idx="7">
                  <c:v>Охрана окружающей среды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">
                  <c:v>8918.1</c:v>
                </c:pt>
                <c:pt idx="1">
                  <c:v>361.6</c:v>
                </c:pt>
                <c:pt idx="2">
                  <c:v>7.4</c:v>
                </c:pt>
                <c:pt idx="3">
                  <c:v>2958</c:v>
                </c:pt>
                <c:pt idx="4">
                  <c:v>1594.8</c:v>
                </c:pt>
                <c:pt idx="5">
                  <c:v>5785.6</c:v>
                </c:pt>
                <c:pt idx="6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D0-4AE9-89C4-76309C0B31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42566016"/>
        <c:axId val="42568704"/>
        <c:axId val="0"/>
      </c:bar3DChart>
      <c:catAx>
        <c:axId val="425660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2568704"/>
        <c:crosses val="autoZero"/>
        <c:auto val="1"/>
        <c:lblAlgn val="ctr"/>
        <c:lblOffset val="100"/>
        <c:noMultiLvlLbl val="0"/>
      </c:catAx>
      <c:valAx>
        <c:axId val="425687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42566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 всего, тыс. рублей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969278033794165E-2"/>
                  <c:y val="-4.639026087882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72-42C4-8D5F-4480ECE23CB8}"/>
                </c:ext>
              </c:extLst>
            </c:dLbl>
            <c:dLbl>
              <c:idx val="1"/>
              <c:layout>
                <c:manualLayout>
                  <c:x val="-9.2165898617511521E-3"/>
                  <c:y val="-5.3412462908011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72-42C4-8D5F-4480ECE23CB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10658.9</c:v>
                </c:pt>
                <c:pt idx="1">
                  <c:v>13376.8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72-42C4-8D5F-4480ECE23C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Собственные доходы, тыс. рублей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721966205837198E-2"/>
                  <c:y val="-5.0445103857566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72-42C4-8D5F-4480ECE23CB8}"/>
                </c:ext>
              </c:extLst>
            </c:dLbl>
            <c:dLbl>
              <c:idx val="1"/>
              <c:layout>
                <c:manualLayout>
                  <c:x val="5.2227342549923186E-2"/>
                  <c:y val="-8.011869436201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72-42C4-8D5F-4480ECE23CB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2"/>
                <c:pt idx="0">
                  <c:v>6579.9</c:v>
                </c:pt>
                <c:pt idx="1">
                  <c:v>8177.6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72-42C4-8D5F-4480ECE23C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6-B572-42C4-8D5F-4480ECE23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266304"/>
        <c:axId val="53267840"/>
        <c:axId val="0"/>
      </c:bar3DChart>
      <c:catAx>
        <c:axId val="53266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3267840"/>
        <c:crosses val="autoZero"/>
        <c:auto val="1"/>
        <c:lblAlgn val="ctr"/>
        <c:lblOffset val="100"/>
        <c:noMultiLvlLbl val="0"/>
      </c:catAx>
      <c:valAx>
        <c:axId val="5326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266304"/>
        <c:crosses val="autoZero"/>
        <c:crossBetween val="between"/>
      </c:valAx>
    </c:plotArea>
    <c:legend>
      <c:legendPos val="r"/>
      <c:legendEntry>
        <c:idx val="2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25164041994753"/>
          <c:y val="6.558587598425196E-2"/>
          <c:w val="0.64417027559055196"/>
          <c:h val="0.825346456692913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500000000000006E-2"/>
                  <c:y val="-2.8124999999999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1E-4C39-BB2D-16F3F8FC3019}"/>
                </c:ext>
              </c:extLst>
            </c:dLbl>
            <c:dLbl>
              <c:idx val="1"/>
              <c:layout>
                <c:manualLayout>
                  <c:x val="1.8749999999999961E-2"/>
                  <c:y val="-6.2500000000000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1E-4C39-BB2D-16F3F8FC30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15668.1</c:v>
                </c:pt>
                <c:pt idx="2" formatCode="#,##0.00">
                  <c:v>19629.099999999999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E-4C39-BB2D-16F3F8FC301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5B1E-4C39-BB2D-16F3F8FC301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4-5B1E-4C39-BB2D-16F3F8FC30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319744"/>
        <c:axId val="54321536"/>
        <c:axId val="0"/>
      </c:bar3DChart>
      <c:catAx>
        <c:axId val="54319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4321536"/>
        <c:crosses val="autoZero"/>
        <c:auto val="1"/>
        <c:lblAlgn val="ctr"/>
        <c:lblOffset val="100"/>
        <c:noMultiLvlLbl val="0"/>
      </c:catAx>
      <c:valAx>
        <c:axId val="54321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319744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расходов бюджета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2"/>
                <c:pt idx="0" formatCode="General">
                  <c:v>15668.1</c:v>
                </c:pt>
                <c:pt idx="1">
                  <c:v>19629.099999999999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3D-4BA0-B51E-1975A26E496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Муниципальное задание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2"/>
                <c:pt idx="0">
                  <c:v>4774.8999999999996</c:v>
                </c:pt>
                <c:pt idx="1">
                  <c:v>5785.6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3D-4BA0-B51E-1975A26E496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223D-4BA0-B51E-1975A26E4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3502208"/>
        <c:axId val="63503744"/>
        <c:axId val="0"/>
      </c:bar3DChart>
      <c:catAx>
        <c:axId val="63502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3503744"/>
        <c:crosses val="autoZero"/>
        <c:auto val="1"/>
        <c:lblAlgn val="ctr"/>
        <c:lblOffset val="100"/>
        <c:noMultiLvlLbl val="0"/>
      </c:catAx>
      <c:valAx>
        <c:axId val="63503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502208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6756249999999995"/>
          <c:y val="0.28727239173228347"/>
          <c:w val="0.32410416666666669"/>
          <c:h val="0.425455216535433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расходов бюджета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440433212996399E-2"/>
                  <c:y val="-6.447280053727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7D-4249-BC9D-D985C6615CEA}"/>
                </c:ext>
              </c:extLst>
            </c:dLbl>
            <c:dLbl>
              <c:idx val="1"/>
              <c:layout>
                <c:manualLayout>
                  <c:x val="1.9253910950661854E-2"/>
                  <c:y val="-4.5668233713901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7D-4249-BC9D-D985C6615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2"/>
                <c:pt idx="0" formatCode="General">
                  <c:v>15668.1</c:v>
                </c:pt>
                <c:pt idx="1">
                  <c:v>19629.099999999999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7D-4249-BC9D-D985C6615C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по программам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298836742880063E-2"/>
                  <c:y val="-3.492276695768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7D-4249-BC9D-D985C6615CEA}"/>
                </c:ext>
              </c:extLst>
            </c:dLbl>
            <c:dLbl>
              <c:idx val="1"/>
              <c:layout>
                <c:manualLayout>
                  <c:x val="9.7874047332531092E-2"/>
                  <c:y val="-8.0591000671591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7D-4249-BC9D-D985C6615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2"/>
                <c:pt idx="0" formatCode="General">
                  <c:v>8185.8</c:v>
                </c:pt>
                <c:pt idx="1">
                  <c:v>11198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7D-4249-BC9D-D985C6615CE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6-F57D-4249-BC9D-D985C6615C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3585664"/>
        <c:axId val="63707392"/>
        <c:axId val="102548352"/>
      </c:bar3DChart>
      <c:catAx>
        <c:axId val="63585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3707392"/>
        <c:crosses val="autoZero"/>
        <c:auto val="1"/>
        <c:lblAlgn val="ctr"/>
        <c:lblOffset val="100"/>
        <c:noMultiLvlLbl val="0"/>
      </c:catAx>
      <c:valAx>
        <c:axId val="63707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585664"/>
        <c:crosses val="autoZero"/>
        <c:crossBetween val="between"/>
      </c:valAx>
      <c:serAx>
        <c:axId val="102548352"/>
        <c:scaling>
          <c:orientation val="minMax"/>
        </c:scaling>
        <c:delete val="1"/>
        <c:axPos val="b"/>
        <c:majorTickMark val="out"/>
        <c:minorTickMark val="none"/>
        <c:tickLblPos val="none"/>
        <c:crossAx val="63707392"/>
        <c:crosses val="autoZero"/>
      </c:serAx>
    </c:plotArea>
    <c:legend>
      <c:legendPos val="r"/>
      <c:legendEntry>
        <c:idx val="2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1-28T09:20:38.022" idx="1">
    <p:pos x="5591" y="875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536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086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2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7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130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964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1354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30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142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47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14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04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1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90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82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15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0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7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  <p:sldLayoutId id="2147483952" r:id="rId14"/>
    <p:sldLayoutId id="2147483953" r:id="rId15"/>
    <p:sldLayoutId id="21474839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5118" y="1506069"/>
            <a:ext cx="8610600" cy="2330825"/>
          </a:xfrm>
          <a:blipFill>
            <a:blip r:embed="rId2"/>
            <a:tile tx="0" ty="0" sx="100000" sy="100000" flip="none" algn="tl"/>
          </a:blip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7030A0"/>
                </a:solidFill>
                <a:latin typeface="Monotype Corsiva" pitchFamily="66" charset="0"/>
              </a:rPr>
              <a:t>Отчет об исполнении бюджета </a:t>
            </a:r>
            <a:br>
              <a:rPr lang="ru-RU" sz="4400" dirty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400" dirty="0">
                <a:solidFill>
                  <a:srgbClr val="7030A0"/>
                </a:solidFill>
                <a:latin typeface="Monotype Corsiva" pitchFamily="66" charset="0"/>
              </a:rPr>
              <a:t>Митякинского сельского поселения</a:t>
            </a:r>
            <a:br>
              <a:rPr lang="ru-RU" sz="4400" dirty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400" dirty="0">
                <a:solidFill>
                  <a:srgbClr val="7030A0"/>
                </a:solidFill>
                <a:latin typeface="Monotype Corsiva" pitchFamily="66" charset="0"/>
              </a:rPr>
              <a:t>Тарасовского района за 2024 год</a:t>
            </a:r>
          </a:p>
        </p:txBody>
      </p:sp>
    </p:spTree>
  </p:cSld>
  <p:clrMapOvr>
    <a:masterClrMapping/>
  </p:clrMapOvr>
  <p:transition advTm="5694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latin typeface="Times New Roman" pitchFamily="18" charset="0"/>
              </a:rPr>
              <a:t>Объем муниципальных программ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latin typeface="Times New Roman" pitchFamily="18" charset="0"/>
              </a:rPr>
              <a:t>общем объеме расходов в 2024 году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33681169"/>
              </p:ext>
            </p:extLst>
          </p:nvPr>
        </p:nvGraphicFramePr>
        <p:xfrm>
          <a:off x="590549" y="1396999"/>
          <a:ext cx="7915275" cy="472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5538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2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Основные параметры исполнения бюджета Митякинского сельского поселения Тарасовского района  за 2024 год  </a:t>
            </a:r>
            <a:br>
              <a:rPr lang="en-US" sz="2400" dirty="0"/>
            </a:br>
            <a:r>
              <a:rPr lang="en-US" sz="2400" dirty="0"/>
              <a:t>                                                                                         </a:t>
            </a:r>
            <a:r>
              <a:rPr lang="ru-RU" sz="2400" dirty="0"/>
              <a:t>                             </a:t>
            </a:r>
            <a:r>
              <a:rPr lang="ru-RU" sz="1000" dirty="0" err="1"/>
              <a:t>тыс</a:t>
            </a:r>
            <a:r>
              <a:rPr lang="ru-RU" sz="1000" dirty="0"/>
              <a:t> </a:t>
            </a:r>
            <a:r>
              <a:rPr lang="ru-RU" sz="1000" dirty="0" err="1"/>
              <a:t>руб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88995"/>
              </p:ext>
            </p:extLst>
          </p:nvPr>
        </p:nvGraphicFramePr>
        <p:xfrm>
          <a:off x="443541" y="1270660"/>
          <a:ext cx="8234294" cy="39389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53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6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179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ru-RU" sz="1800" dirty="0"/>
                        <a:t>Показатель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800" baseline="0" dirty="0"/>
                    </a:p>
                    <a:p>
                      <a:pPr algn="ctr"/>
                      <a:r>
                        <a:rPr lang="ru-RU" sz="1800" baseline="0" dirty="0"/>
                        <a:t>Плановые показатели</a:t>
                      </a:r>
                      <a:endParaRPr lang="en-US" sz="1800" baseline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ru-RU" sz="1800" dirty="0"/>
                        <a:t>Фактическое исполнение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48">
                <a:tc>
                  <a:txBody>
                    <a:bodyPr/>
                    <a:lstStyle/>
                    <a:p>
                      <a:r>
                        <a:rPr lang="ru-RU" sz="1800" dirty="0"/>
                        <a:t>1. Доходы, всего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19 259,8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21 554,4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48">
                <a:tc>
                  <a:txBody>
                    <a:bodyPr/>
                    <a:lstStyle/>
                    <a:p>
                      <a:r>
                        <a:rPr lang="ru-RU" sz="1800" dirty="0"/>
                        <a:t>из них: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895">
                <a:tc>
                  <a:txBody>
                    <a:bodyPr/>
                    <a:lstStyle/>
                    <a:p>
                      <a:r>
                        <a:rPr lang="ru-RU" sz="1800" dirty="0"/>
                        <a:t>Налоговые и неналоговые доходы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5 883,0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8 177,6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125">
                <a:tc>
                  <a:txBody>
                    <a:bodyPr/>
                    <a:lstStyle/>
                    <a:p>
                      <a:r>
                        <a:rPr lang="ru-RU" sz="1800" dirty="0"/>
                        <a:t>Безвозмездные поступления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13 376,8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13 376,8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448">
                <a:tc>
                  <a:txBody>
                    <a:bodyPr/>
                    <a:lstStyle/>
                    <a:p>
                      <a:r>
                        <a:rPr lang="ru-RU" sz="1800" dirty="0"/>
                        <a:t>2. Расходы, всего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20 441,4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19 629,1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895">
                <a:tc>
                  <a:txBody>
                    <a:bodyPr/>
                    <a:lstStyle/>
                    <a:p>
                      <a:r>
                        <a:rPr lang="ru-RU" sz="1800" dirty="0"/>
                        <a:t>3.Дефицит (-),</a:t>
                      </a:r>
                    </a:p>
                    <a:p>
                      <a:r>
                        <a:rPr lang="ru-RU" sz="1800" dirty="0"/>
                        <a:t>     профицит(+)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-1 181,6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1 706,7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597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5679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725" y="465963"/>
            <a:ext cx="8229600" cy="1143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</a:rPr>
              <a:t>Доходы бюджета  Митякинского сельского поселения Тарасовского района за 2024 год исполнены в сумме</a:t>
            </a:r>
            <a:br>
              <a:rPr lang="ru-RU" sz="2000" b="1" dirty="0">
                <a:solidFill>
                  <a:srgbClr val="7030A0"/>
                </a:solidFill>
              </a:rPr>
            </a:br>
            <a:r>
              <a:rPr lang="ru-RU" sz="2000" b="1" dirty="0">
                <a:solidFill>
                  <a:srgbClr val="7030A0"/>
                </a:solidFill>
              </a:rPr>
              <a:t> 21 554,4тыс. рублей</a:t>
            </a:r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226256"/>
              </p:ext>
            </p:extLst>
          </p:nvPr>
        </p:nvGraphicFramePr>
        <p:xfrm>
          <a:off x="609600" y="1703294"/>
          <a:ext cx="7476565" cy="4957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5023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52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Митякинского сельского поселения</a:t>
            </a:r>
            <a:b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Тарасовского района в 2024 году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252065"/>
              </p:ext>
            </p:extLst>
          </p:nvPr>
        </p:nvGraphicFramePr>
        <p:xfrm>
          <a:off x="735107" y="1339009"/>
          <a:ext cx="8408893" cy="5244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5007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858" y="143436"/>
            <a:ext cx="6347713" cy="13208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rgbClr val="00B0F0"/>
                </a:solidFill>
                <a:latin typeface="Arial Black" pitchFamily="34" charset="0"/>
              </a:rPr>
              <a:t>Расходы бюджета Митякинского сельского поселения Тарасовского района за 2024 год исполнены в сумме</a:t>
            </a:r>
            <a:br>
              <a:rPr lang="ru-RU" sz="2000" dirty="0">
                <a:solidFill>
                  <a:srgbClr val="00B0F0"/>
                </a:solidFill>
                <a:latin typeface="Arial Black" pitchFamily="34" charset="0"/>
              </a:rPr>
            </a:br>
            <a:r>
              <a:rPr lang="ru-RU" sz="2000" dirty="0">
                <a:solidFill>
                  <a:srgbClr val="00B0F0"/>
                </a:solidFill>
                <a:latin typeface="Arial Black" pitchFamily="34" charset="0"/>
              </a:rPr>
              <a:t>19 629,1 тыс. рублей</a:t>
            </a: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583268"/>
              </p:ext>
            </p:extLst>
          </p:nvPr>
        </p:nvGraphicFramePr>
        <p:xfrm>
          <a:off x="457200" y="1600200"/>
          <a:ext cx="8423275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4774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</a:rPr>
              <a:t>Доля расходов бюджета  Митякинского сельского поселения Тарасовского района за 2024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760250"/>
              </p:ext>
            </p:extLst>
          </p:nvPr>
        </p:nvGraphicFramePr>
        <p:xfrm>
          <a:off x="224118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5413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3500" b="1" dirty="0">
                <a:solidFill>
                  <a:srgbClr val="9966FF"/>
                </a:solidFill>
                <a:latin typeface="Times New Roman" pitchFamily="18" charset="0"/>
              </a:rPr>
              <a:t>Поступления в бюджет </a:t>
            </a:r>
            <a:endParaRPr lang="en-US" sz="3500" b="1" dirty="0">
              <a:solidFill>
                <a:srgbClr val="9966FF"/>
              </a:solidFill>
              <a:latin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3500" b="1" dirty="0">
                <a:solidFill>
                  <a:srgbClr val="9966FF"/>
                </a:solidFill>
                <a:latin typeface="Times New Roman" pitchFamily="18" charset="0"/>
              </a:rPr>
              <a:t>Митякинского сельского поселения Тарасовского района в 2024 году</a:t>
            </a:r>
            <a:endParaRPr kumimoji="0" lang="ru-RU" sz="3500" b="1" i="0" u="none" strike="noStrike" kern="1200" cap="none" spc="0" normalizeH="0" baseline="0" noProof="0" dirty="0">
              <a:ln>
                <a:noFill/>
              </a:ln>
              <a:solidFill>
                <a:srgbClr val="9966FF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68872546"/>
              </p:ext>
            </p:extLst>
          </p:nvPr>
        </p:nvGraphicFramePr>
        <p:xfrm>
          <a:off x="419100" y="1904999"/>
          <a:ext cx="8267700" cy="4810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5444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500" b="1" dirty="0">
                <a:solidFill>
                  <a:srgbClr val="9966FF"/>
                </a:solidFill>
                <a:latin typeface="Times New Roman" pitchFamily="18" charset="0"/>
              </a:rPr>
              <a:t>Расходы бюджета </a:t>
            </a:r>
            <a:endParaRPr lang="en-US" sz="3500" b="1" dirty="0">
              <a:solidFill>
                <a:srgbClr val="9966FF"/>
              </a:solidFill>
              <a:latin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3500" b="1" dirty="0">
                <a:solidFill>
                  <a:srgbClr val="9966FF"/>
                </a:solidFill>
                <a:latin typeface="Times New Roman" pitchFamily="18" charset="0"/>
              </a:rPr>
              <a:t>Митякинского сельского поселения Тарасовского района за 2024 год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7825236"/>
              </p:ext>
            </p:extLst>
          </p:nvPr>
        </p:nvGraphicFramePr>
        <p:xfrm>
          <a:off x="1381125" y="20447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6536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latin typeface="Times New Roman" pitchFamily="18" charset="0"/>
              </a:rPr>
              <a:t>Объем муниципального задания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latin typeface="Times New Roman" pitchFamily="18" charset="0"/>
              </a:rPr>
              <a:t>общем объеме расходов в 2024 году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1747732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6458">
    <p:dissolve/>
  </p:transition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1961</TotalTime>
  <Words>224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Monotype Corsiva</vt:lpstr>
      <vt:lpstr>Times New Roman</vt:lpstr>
      <vt:lpstr>Trebuchet MS</vt:lpstr>
      <vt:lpstr>Wingdings 3</vt:lpstr>
      <vt:lpstr>Грань</vt:lpstr>
      <vt:lpstr>Отчет об исполнении бюджета  Митякинского сельского поселения Тарасовского района за 2024 год</vt:lpstr>
      <vt:lpstr>Основные параметры исполнения бюджета Митякинского сельского поселения Тарасовского района  за 2024 год                                                                                                                         тыс руб</vt:lpstr>
      <vt:lpstr>Доходы бюджета  Митякинского сельского поселения Тарасовского района за 2024 год исполнены в сумме  21 554,4тыс. рублей</vt:lpstr>
      <vt:lpstr>Поступление собственных доходов в бюджет Митякинского сельского поселения Тарасовского района в 2024 году</vt:lpstr>
      <vt:lpstr>Расходы бюджета Митякинского сельского поселения Тарасовского района за 2024 год исполнены в сумме 19 629,1 тыс. рублей</vt:lpstr>
      <vt:lpstr>Доля расходов бюджета  Митякинского сельского поселения Тарасовского района за 2024 год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Исполнитель: Косоротова М.О.; Косоротова М.О.</dc:creator>
  <cp:lastModifiedBy>Home</cp:lastModifiedBy>
  <cp:revision>159</cp:revision>
  <dcterms:created xsi:type="dcterms:W3CDTF">2014-05-06T10:06:48Z</dcterms:created>
  <dcterms:modified xsi:type="dcterms:W3CDTF">2025-04-15T08:19:49Z</dcterms:modified>
</cp:coreProperties>
</file>