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2" r:id="rId2"/>
    <p:sldMasterId id="2147483725" r:id="rId3"/>
    <p:sldMasterId id="2147483777" r:id="rId4"/>
    <p:sldMasterId id="2147483829" r:id="rId5"/>
    <p:sldMasterId id="2147483867" r:id="rId6"/>
  </p:sldMasterIdLst>
  <p:notesMasterIdLst>
    <p:notesMasterId r:id="rId22"/>
  </p:notesMasterIdLst>
  <p:sldIdLst>
    <p:sldId id="280" r:id="rId7"/>
    <p:sldId id="284" r:id="rId8"/>
    <p:sldId id="289" r:id="rId9"/>
    <p:sldId id="257" r:id="rId10"/>
    <p:sldId id="258" r:id="rId11"/>
    <p:sldId id="274" r:id="rId12"/>
    <p:sldId id="260" r:id="rId13"/>
    <p:sldId id="270" r:id="rId14"/>
    <p:sldId id="273" r:id="rId15"/>
    <p:sldId id="292" r:id="rId16"/>
    <p:sldId id="288" r:id="rId17"/>
    <p:sldId id="283" r:id="rId18"/>
    <p:sldId id="286" r:id="rId19"/>
    <p:sldId id="261" r:id="rId20"/>
    <p:sldId id="293" r:id="rId2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76" autoAdjust="0"/>
    <p:restoredTop sz="94676" autoAdjust="0"/>
  </p:normalViewPr>
  <p:slideViewPr>
    <p:cSldViewPr>
      <p:cViewPr varScale="1">
        <p:scale>
          <a:sx n="112" d="100"/>
          <a:sy n="112" d="100"/>
        </p:scale>
        <p:origin x="12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74792876906504"/>
          <c:y val="6.840606727324948E-2"/>
          <c:w val="0.73277275467416203"/>
          <c:h val="0.677998450937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Митякинского сельского поселения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#,##0.00">
                  <c:v>30630.6</c:v>
                </c:pt>
                <c:pt idx="1">
                  <c:v>13132.8</c:v>
                </c:pt>
                <c:pt idx="2">
                  <c:v>10276.200000000001</c:v>
                </c:pt>
                <c:pt idx="3">
                  <c:v>9558.1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5-4B1D-B02E-B290572B7A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955-4B1D-B02E-B290572B7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25536"/>
        <c:axId val="167427072"/>
      </c:barChart>
      <c:catAx>
        <c:axId val="1674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742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270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7425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3573667711599"/>
          <c:y val="0.86804123711340209"/>
          <c:w val="0.63845350052246608"/>
          <c:h val="6.597938144329897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доходов бюджета Митякинского сельского поселения на 2021 г.</a:t>
            </a:r>
          </a:p>
        </c:rich>
      </c:tx>
      <c:layout>
        <c:manualLayout>
          <c:xMode val="edge"/>
          <c:yMode val="edge"/>
          <c:x val="0.18010643582801361"/>
          <c:y val="0"/>
        </c:manualLayout>
      </c:layout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Митякинского сельского поселения 2019 г.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CD4-4517-A677-3795A1E4AF1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CD4-4517-A677-3795A1E4AF1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CD4-4517-A677-3795A1E4AF1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CD4-4517-A677-3795A1E4AF1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CD4-4517-A677-3795A1E4AF1B}"/>
              </c:ext>
            </c:extLst>
          </c:dPt>
          <c:cat>
            <c:strRef>
              <c:f>Лист1!$A$2:$A$6</c:f>
              <c:strCache>
                <c:ptCount val="5"/>
                <c:pt idx="0">
                  <c:v>налоги на совокупный доход 12,4%</c:v>
                </c:pt>
                <c:pt idx="1">
                  <c:v>НДФЛ 29,1 %</c:v>
                </c:pt>
                <c:pt idx="2">
                  <c:v>налоги на имущество 39,1 %</c:v>
                </c:pt>
                <c:pt idx="3">
                  <c:v>неналоговые 18,5%</c:v>
                </c:pt>
                <c:pt idx="4">
                  <c:v>государственная пошлина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492.7</c:v>
                </c:pt>
                <c:pt idx="1">
                  <c:v>1169.2</c:v>
                </c:pt>
                <c:pt idx="2">
                  <c:v>1553.5</c:v>
                </c:pt>
                <c:pt idx="3">
                  <c:v>734.5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D4-4517-A677-3795A1E4AF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налоги на совокупный доход 12,4%</c:v>
                </c:pt>
                <c:pt idx="1">
                  <c:v>НДФЛ 29,1 %</c:v>
                </c:pt>
                <c:pt idx="2">
                  <c:v>налоги на имущество 39,1 %</c:v>
                </c:pt>
                <c:pt idx="3">
                  <c:v>неналоговые 18,5%</c:v>
                </c:pt>
                <c:pt idx="4">
                  <c:v>государственная пошлина 0,5 %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12.414331787945978</c:v>
                </c:pt>
                <c:pt idx="1">
                  <c:v>29.459786333400523</c:v>
                </c:pt>
                <c:pt idx="2">
                  <c:v>39.142813948800644</c:v>
                </c:pt>
                <c:pt idx="3">
                  <c:v>18.506853456964318</c:v>
                </c:pt>
                <c:pt idx="4">
                  <c:v>0.47621447288853047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46-4E86-9292-ED8A554F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1555776348145752"/>
          <c:y val="0.3168382315725301"/>
          <c:w val="0.32587148215305894"/>
          <c:h val="0.47964433242475302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8-406F-B656-FF6240D9CA4C}"/>
                </c:ext>
              </c:extLst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8-406F-B656-FF6240D9CA4C}"/>
                </c:ext>
              </c:extLst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8-406F-B656-FF6240D9CA4C}"/>
                </c:ext>
              </c:extLst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8-406F-B656-FF6240D9CA4C}"/>
                </c:ext>
              </c:extLst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7435.7</c:v>
                </c:pt>
                <c:pt idx="1">
                  <c:v>7416.6</c:v>
                </c:pt>
                <c:pt idx="2">
                  <c:v>5933.3</c:v>
                </c:pt>
                <c:pt idx="3">
                  <c:v>5340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8-406F-B656-FF6240D9C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67277696"/>
        <c:axId val="167279232"/>
        <c:axId val="0"/>
      </c:bar3DChart>
      <c:catAx>
        <c:axId val="1672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167279232"/>
        <c:crosses val="autoZero"/>
        <c:auto val="1"/>
        <c:lblAlgn val="ctr"/>
        <c:lblOffset val="100"/>
        <c:noMultiLvlLbl val="0"/>
      </c:catAx>
      <c:valAx>
        <c:axId val="16727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6727769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59E-2"/>
          <c:y val="0.92241379310344829"/>
          <c:w val="0.89976415094339623"/>
          <c:h val="7.3275862068965511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0.18922616196568379"/>
          <c:w val="0.94860181539808752"/>
          <c:h val="0.72245397125245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9503-4214-A196-6B42BC74E6F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503-4214-A196-6B42BC74E6F4}"/>
              </c:ext>
            </c:extLst>
          </c:dPt>
          <c:dLbls>
            <c:dLbl>
              <c:idx val="0"/>
              <c:layout>
                <c:manualLayout>
                  <c:x val="1.3322725284339525E-2"/>
                  <c:y val="-1.675771779415874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14643,0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3-4214-A196-6B42BC74E6F4}"/>
                </c:ext>
              </c:extLst>
            </c:dLbl>
            <c:dLbl>
              <c:idx val="1"/>
              <c:layout>
                <c:manualLayout>
                  <c:x val="1.2299540682414699E-2"/>
                  <c:y val="-1.6757529295516587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11391,5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03-4214-A196-6B42BC74E6F4}"/>
                </c:ext>
              </c:extLst>
            </c:dLbl>
            <c:dLbl>
              <c:idx val="2"/>
              <c:layout>
                <c:manualLayout>
                  <c:x val="2.0709530135915588E-2"/>
                  <c:y val="-3.516214796097540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7855,0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03-4214-A196-6B42BC74E6F4}"/>
                </c:ext>
              </c:extLst>
            </c:dLbl>
            <c:dLbl>
              <c:idx val="3"/>
              <c:layout>
                <c:manualLayout>
                  <c:x val="3.3754055287685006E-2"/>
                  <c:y val="-3.321643252040049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en-US" dirty="0"/>
                      <a:t>8043,2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03-4214-A196-6B42BC74E6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30849.3</c:v>
                </c:pt>
                <c:pt idx="1">
                  <c:v>13132.8</c:v>
                </c:pt>
                <c:pt idx="2">
                  <c:v>10276.200000000001</c:v>
                </c:pt>
                <c:pt idx="3">
                  <c:v>9558.1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03-4214-A196-6B42BC74E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406400"/>
        <c:axId val="167355520"/>
        <c:axId val="0"/>
      </c:bar3DChart>
      <c:catAx>
        <c:axId val="1684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355520"/>
        <c:crosses val="autoZero"/>
        <c:auto val="1"/>
        <c:lblAlgn val="ctr"/>
        <c:lblOffset val="100"/>
        <c:noMultiLvlLbl val="0"/>
      </c:catAx>
      <c:valAx>
        <c:axId val="167355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30738704486E-2"/>
              <c:y val="0.39478264141713471"/>
            </c:manualLayout>
          </c:layout>
          <c:overlay val="0"/>
          <c:spPr>
            <a:noFill/>
            <a:ln w="25401">
              <a:noFill/>
            </a:ln>
          </c:spPr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840640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68389437253847"/>
          <c:y val="2.7218745018017611E-2"/>
          <c:w val="0.5665434135048640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072707343807084E-3"/>
                  <c:y val="4.60652551388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53-4E83-B7CB-6AD07B4E593C}"/>
                </c:ext>
              </c:extLst>
            </c:dLbl>
            <c:dLbl>
              <c:idx val="1"/>
              <c:layout>
                <c:manualLayout>
                  <c:x val="-1.4614541468761417E-3"/>
                  <c:y val="5.264600587293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53-4E83-B7CB-6AD07B4E593C}"/>
                </c:ext>
              </c:extLst>
            </c:dLbl>
            <c:dLbl>
              <c:idx val="2"/>
              <c:layout>
                <c:manualLayout>
                  <c:x val="5.3586033021699057E-17"/>
                  <c:y val="3.290375367058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53-4E83-B7CB-6AD07B4E593C}"/>
                </c:ext>
              </c:extLst>
            </c:dLbl>
            <c:dLbl>
              <c:idx val="3"/>
              <c:layout>
                <c:manualLayout>
                  <c:x val="4.3843624406284254E-3"/>
                  <c:y val="4.167808798273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53-4E83-B7CB-6AD07B4E593C}"/>
                </c:ext>
              </c:extLst>
            </c:dLbl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(муниципальные программы)</c:v>
                </c:pt>
                <c:pt idx="1">
                  <c:v>2022 год (муниципальные программы)</c:v>
                </c:pt>
                <c:pt idx="2">
                  <c:v>2023 год (муниципальные программы)</c:v>
                </c:pt>
                <c:pt idx="3">
                  <c:v>2024 год (муниципальные программы)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24072.799999999999</c:v>
                </c:pt>
                <c:pt idx="1">
                  <c:v>7224.3</c:v>
                </c:pt>
                <c:pt idx="2">
                  <c:v>4360</c:v>
                </c:pt>
                <c:pt idx="3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53-4E83-B7CB-6AD07B4E59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5792640"/>
        <c:axId val="246264576"/>
        <c:axId val="0"/>
      </c:bar3DChart>
      <c:catAx>
        <c:axId val="23579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246264576"/>
        <c:crosses val="autoZero"/>
        <c:auto val="1"/>
        <c:lblAlgn val="ctr"/>
        <c:lblOffset val="100"/>
        <c:noMultiLvlLbl val="0"/>
      </c:catAx>
      <c:valAx>
        <c:axId val="246264576"/>
        <c:scaling>
          <c:orientation val="minMax"/>
          <c:max val="4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5792640"/>
        <c:crosses val="autoZero"/>
        <c:crossBetween val="between"/>
        <c:majorUnit val="5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2E-2"/>
          <c:w val="0.27030033370411566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04E-2"/>
          <c:y val="3.7463027457496897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31778339028375E-2"/>
                  <c:y val="-0.3960488400035174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4489,1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09-4F0F-9AB0-9ACAEB694050}"/>
                </c:ext>
              </c:extLst>
            </c:dLbl>
            <c:dLbl>
              <c:idx val="1"/>
              <c:layout>
                <c:manualLayout>
                  <c:x val="4.3363294210865093E-2"/>
                  <c:y val="-0.3813865427946588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dirty="0"/>
                      <a:t>4296,9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9-4F0F-9AB0-9ACAEB694050}"/>
                </c:ext>
              </c:extLst>
            </c:dLbl>
            <c:dLbl>
              <c:idx val="2"/>
              <c:layout>
                <c:manualLayout>
                  <c:x val="1.2723963749814292E-2"/>
                  <c:y val="-0.3477921378924525"/>
                </c:manualLayout>
              </c:layout>
              <c:numFmt formatCode="#,##0.0" sourceLinked="0"/>
              <c:spPr>
                <a:noFill/>
                <a:ln w="25432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09-4F0F-9AB0-9ACAEB694050}"/>
                </c:ext>
              </c:extLst>
            </c:dLbl>
            <c:dLbl>
              <c:idx val="3"/>
              <c:layout>
                <c:manualLayout>
                  <c:x val="4.310008418758976E-2"/>
                  <c:y val="-0.27395325015985555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3147,5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09-4F0F-9AB0-9ACAEB694050}"/>
                </c:ext>
              </c:extLst>
            </c:dLbl>
            <c:numFmt formatCode="#,##0.0" sourceLinked="0"/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4526.8999999999996</c:v>
                </c:pt>
                <c:pt idx="1">
                  <c:v>4404.5</c:v>
                </c:pt>
                <c:pt idx="2">
                  <c:v>3853.9</c:v>
                </c:pt>
                <c:pt idx="3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9-4F0F-9AB0-9ACAEB694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506048"/>
        <c:axId val="225507584"/>
        <c:axId val="0"/>
      </c:bar3DChart>
      <c:catAx>
        <c:axId val="22550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507584"/>
        <c:crosses val="autoZero"/>
        <c:auto val="1"/>
        <c:lblAlgn val="ctr"/>
        <c:lblOffset val="100"/>
        <c:noMultiLvlLbl val="0"/>
      </c:catAx>
      <c:valAx>
        <c:axId val="22550758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506048"/>
        <c:crosses val="autoZero"/>
        <c:crossBetween val="between"/>
      </c:valAx>
      <c:spPr>
        <a:noFill/>
        <a:ln w="254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/>
            <a:t>Работники учреждений культуры</a:t>
          </a:r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232613" custScaleY="175724" custLinFactNeighborX="52162" custLinFactNeighborY="635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</dgm:pt>
  </dgm:ptLst>
  <dgm:cxnLst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1021823" y="369208"/>
          <a:ext cx="2705268" cy="1361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37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Работники учреждений культуры</a:t>
          </a:r>
        </a:p>
      </dsp:txBody>
      <dsp:txXfrm rot="10800000">
        <a:off x="1362191" y="369208"/>
        <a:ext cx="2364900" cy="1361473"/>
      </dsp:txXfrm>
    </dsp:sp>
    <dsp:sp modelId="{FD6EA99A-9C4C-49E8-9EC6-C2CB263A9E55}">
      <dsp:nvSpPr>
        <dsp:cNvPr id="0" name=""/>
        <dsp:cNvSpPr/>
      </dsp:nvSpPr>
      <dsp:spPr>
        <a:xfrm>
          <a:off x="599832" y="1691230"/>
          <a:ext cx="3166964" cy="2392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0.55437</cdr:x>
      <cdr:y>0.13398</cdr:y>
    </cdr:from>
    <cdr:to>
      <cdr:x>0.67275</cdr:x>
      <cdr:y>0.20185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22.11.2021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22.11.2021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22.11.2021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22.11.2021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22.11.2021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Проект бюджета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Митякинского сельского поселения Тарасовского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2022 год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на плановый период 2023 и 2024 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МИТЯКИНСКОГО СЕЛЬСКОГО ПОСЕЛЕНИЯ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2022 – 2024 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57568"/>
              </p:ext>
            </p:extLst>
          </p:nvPr>
        </p:nvGraphicFramePr>
        <p:xfrm>
          <a:off x="611560" y="2492896"/>
          <a:ext cx="7600950" cy="3879852"/>
        </p:xfrm>
        <a:graphic>
          <a:graphicData uri="http://schemas.openxmlformats.org/drawingml/2006/table">
            <a:tbl>
              <a:tblPr/>
              <a:tblGrid>
                <a:gridCol w="40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Митякинского сельского поселения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7 224,3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4 360,0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3 305,0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«Информационное общество»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качествен­ными жилищно-комму­нальными услугами насе­ления  Митякинского сельского поселения 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4 404,05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3 853,9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систем транспортной инфраструктуры на территории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Митякинского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1 504,6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768585"/>
                  </a:ext>
                </a:extLst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0563" y="1301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A1F9-BE4C-4E3D-9578-05F08F4EAA4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1396916"/>
              </p:ext>
            </p:extLst>
          </p:nvPr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</a:p>
        </p:txBody>
      </p:sp>
      <p:grpSp>
        <p:nvGrpSpPr>
          <p:cNvPr id="130056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7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8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2022 год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2023год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2024 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33 056,5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5698791" y="3371789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35 238,3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49565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37 564,0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7519-68D9-47C4-939D-136E4F1C6F4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31077" name="AutoShape 8"/>
          <p:cNvSpPr>
            <a:spLocks noChangeArrowheads="1"/>
          </p:cNvSpPr>
          <p:nvPr/>
        </p:nvSpPr>
        <p:spPr bwMode="auto">
          <a:xfrm>
            <a:off x="971600" y="2780950"/>
            <a:ext cx="3507641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Обеспечение качествен-</a:t>
            </a:r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жилищно-</a:t>
            </a:r>
            <a:r>
              <a:rPr lang="ru-RU" sz="1200" b="1" dirty="0" err="1"/>
              <a:t>коммуналь</a:t>
            </a:r>
            <a:endParaRPr lang="ru-RU" sz="1200" b="1" dirty="0"/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 услугами населения</a:t>
            </a:r>
          </a:p>
          <a:p>
            <a:pPr algn="ctr"/>
            <a:r>
              <a:rPr lang="ru-RU" sz="1200" b="1" dirty="0"/>
              <a:t> Митякинского сельского</a:t>
            </a:r>
          </a:p>
          <a:p>
            <a:pPr algn="ctr"/>
            <a:r>
              <a:rPr lang="ru-RU" sz="1200" b="1" dirty="0"/>
              <a:t> поселения</a:t>
            </a:r>
            <a:r>
              <a:rPr lang="ru-RU" b="1" dirty="0"/>
              <a:t> </a:t>
            </a:r>
            <a:r>
              <a:rPr lang="ru-RU" sz="1200" b="1" dirty="0"/>
              <a:t>11,2%</a:t>
            </a:r>
          </a:p>
        </p:txBody>
      </p:sp>
      <p:sp>
        <p:nvSpPr>
          <p:cNvPr id="131081" name="AutoShape 12"/>
          <p:cNvSpPr>
            <a:spLocks noChangeArrowheads="1"/>
          </p:cNvSpPr>
          <p:nvPr/>
        </p:nvSpPr>
        <p:spPr bwMode="auto">
          <a:xfrm>
            <a:off x="5364088" y="2852936"/>
            <a:ext cx="2376487" cy="1142011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Муниципальная политика</a:t>
            </a:r>
          </a:p>
          <a:p>
            <a:pPr algn="ctr"/>
            <a:r>
              <a:rPr lang="ru-RU" sz="1200" b="1" dirty="0"/>
              <a:t>1,6% </a:t>
            </a:r>
          </a:p>
        </p:txBody>
      </p:sp>
      <p:sp>
        <p:nvSpPr>
          <p:cNvPr id="131082" name="AutoShape 13"/>
          <p:cNvSpPr>
            <a:spLocks noChangeArrowheads="1"/>
          </p:cNvSpPr>
          <p:nvPr/>
        </p:nvSpPr>
        <p:spPr bwMode="auto">
          <a:xfrm>
            <a:off x="5076056" y="4869160"/>
            <a:ext cx="2383825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Информационное общество</a:t>
            </a:r>
            <a:endParaRPr lang="ru-RU" b="1" dirty="0"/>
          </a:p>
          <a:p>
            <a:pPr algn="ctr"/>
            <a:r>
              <a:rPr lang="ru-RU" sz="1200" b="1" dirty="0"/>
              <a:t>5,2%</a:t>
            </a:r>
          </a:p>
        </p:txBody>
      </p:sp>
      <p:sp>
        <p:nvSpPr>
          <p:cNvPr id="131083" name="AutoShape 14"/>
          <p:cNvSpPr>
            <a:spLocks noChangeArrowheads="1"/>
          </p:cNvSpPr>
          <p:nvPr/>
        </p:nvSpPr>
        <p:spPr bwMode="auto">
          <a:xfrm>
            <a:off x="1475656" y="5256915"/>
            <a:ext cx="2016125" cy="11858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Развитие культуры</a:t>
            </a:r>
          </a:p>
          <a:p>
            <a:pPr algn="ctr"/>
            <a:r>
              <a:rPr lang="ru-RU" sz="1200" b="1" dirty="0"/>
              <a:t> </a:t>
            </a:r>
          </a:p>
          <a:p>
            <a:pPr algn="ctr"/>
            <a:r>
              <a:rPr lang="ru-RU" sz="1200" b="1" dirty="0"/>
              <a:t>61,0%</a:t>
            </a:r>
            <a:r>
              <a:rPr lang="ru-RU" b="1" dirty="0"/>
              <a:t> </a:t>
            </a:r>
          </a:p>
        </p:txBody>
      </p:sp>
      <p:sp>
        <p:nvSpPr>
          <p:cNvPr id="131085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Доля муниципальных программ в общем объеме расходов,</a:t>
            </a:r>
          </a:p>
          <a:p>
            <a:pPr algn="ctr"/>
            <a:r>
              <a:rPr lang="ru-RU" b="1" dirty="0"/>
              <a:t>запланированных на реализацию муниципальных программ</a:t>
            </a:r>
          </a:p>
          <a:p>
            <a:pPr algn="ctr"/>
            <a:r>
              <a:rPr lang="ru-RU" b="1" dirty="0"/>
              <a:t>Митякинского сельского поселения в 2022 году</a:t>
            </a:r>
          </a:p>
        </p:txBody>
      </p:sp>
      <p:sp>
        <p:nvSpPr>
          <p:cNvPr id="2" name="Стрелка вниз 1"/>
          <p:cNvSpPr/>
          <p:nvPr/>
        </p:nvSpPr>
        <p:spPr>
          <a:xfrm rot="1358197">
            <a:off x="2915816" y="1700808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623523">
            <a:off x="6524533" y="1757955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58197">
            <a:off x="4395298" y="1705823"/>
            <a:ext cx="576064" cy="419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74595">
            <a:off x="7776994" y="1629682"/>
            <a:ext cx="576064" cy="4115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293096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людей на водных объектах  0,3%</a:t>
            </a:r>
          </a:p>
        </p:txBody>
      </p:sp>
      <p:sp>
        <p:nvSpPr>
          <p:cNvPr id="14" name="Стрелка вниз 13"/>
          <p:cNvSpPr/>
          <p:nvPr/>
        </p:nvSpPr>
        <p:spPr>
          <a:xfrm rot="1358197">
            <a:off x="3635897" y="3299136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3AFDE0-0347-43C4-9477-5866BF112DC6}"/>
              </a:ext>
            </a:extLst>
          </p:cNvPr>
          <p:cNvSpPr/>
          <p:nvPr/>
        </p:nvSpPr>
        <p:spPr>
          <a:xfrm>
            <a:off x="4102426" y="5709597"/>
            <a:ext cx="35659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систем транспортной инфраструктуры на территории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Митякинского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20,7%</a:t>
            </a:r>
            <a:endParaRPr lang="ru-RU" sz="1200" b="1" dirty="0"/>
          </a:p>
        </p:txBody>
      </p:sp>
      <p:sp>
        <p:nvSpPr>
          <p:cNvPr id="16" name="Стрелка вниз 11">
            <a:extLst>
              <a:ext uri="{FF2B5EF4-FFF2-40B4-BE49-F238E27FC236}">
                <a16:creationId xmlns:a16="http://schemas.microsoft.com/office/drawing/2014/main" id="{EF2EA105-E632-4183-B27C-05BD019C0FEE}"/>
              </a:ext>
            </a:extLst>
          </p:cNvPr>
          <p:cNvSpPr/>
          <p:nvPr/>
        </p:nvSpPr>
        <p:spPr>
          <a:xfrm rot="674595">
            <a:off x="7343902" y="1668592"/>
            <a:ext cx="576064" cy="3354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20139"/>
              </p:ext>
            </p:extLst>
          </p:nvPr>
        </p:nvGraphicFramePr>
        <p:xfrm>
          <a:off x="454025" y="1988840"/>
          <a:ext cx="8689975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2135188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2021 – 2024 годах</a:t>
            </a: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Митякинского сельского поселения Тарасовского района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2807047"/>
              </p:ext>
            </p:extLst>
          </p:nvPr>
        </p:nvGraphicFramePr>
        <p:xfrm>
          <a:off x="457200" y="224948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 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34155" name="Picture 11" descr="F:\Культура\МДК 2011-2013г\Отчет концерт Май2011г\Ве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53650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4" y="431138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84150" y="792956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6600FF"/>
                </a:solidFill>
                <a:latin typeface="Decorlz"/>
              </a:rPr>
              <a:t>Бюджет Митякинского сельского поселения </a:t>
            </a:r>
            <a:r>
              <a:rPr lang="ru-RU" sz="1200" i="1">
                <a:solidFill>
                  <a:srgbClr val="6600FF"/>
                </a:solidFill>
                <a:latin typeface="Decorlz"/>
              </a:rPr>
              <a:t>на 2022-2024 </a:t>
            </a:r>
            <a:r>
              <a:rPr lang="ru-RU" sz="1200" i="1" dirty="0">
                <a:solidFill>
                  <a:srgbClr val="6600FF"/>
                </a:solidFill>
                <a:latin typeface="Decorlz"/>
              </a:rPr>
              <a:t>годы создает дополнительные условия для выполнения поставленных Президентом России, Губернатором области, 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6600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2663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Муниципальные программы Митякинского сельского 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Митякинского сельского</a:t>
            </a:r>
            <a:r>
              <a:rPr lang="ru-RU" sz="1600" b="1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поселения на 2020-2022 годы</a:t>
            </a:r>
          </a:p>
          <a:p>
            <a:pPr algn="ctr"/>
            <a:r>
              <a:rPr lang="ru-RU" sz="800" dirty="0">
                <a:solidFill>
                  <a:srgbClr val="FFFFFF"/>
                </a:solidFill>
              </a:rPr>
              <a:t>(Постановление Администрации  Митякинского сельского поселения 11.10.2021 № 104)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95536" y="692150"/>
            <a:ext cx="2414340" cy="181588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Бюджетный прогноз Митякинского сельского поселения на долгосрочный период до 2030 года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(Проект Постановления Администрации  Митякинского сельского поселения)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бюджета Митякинского сельского поселения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Тарасовского района на 2022 год и плановый период 2023 и 2024 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4" y="549275"/>
            <a:ext cx="2952749" cy="172759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399" y="766763"/>
            <a:ext cx="3082925" cy="14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000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Митякинского сельского поселения на 2022-2024 годы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(Постановление Администрации  Митякинского сельского поселения от 08.11.2021 №112)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1564695">
            <a:off x="4537305" y="2463916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1488" y="5331048"/>
            <a:ext cx="2705099" cy="142744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+mn-lt"/>
              </a:rPr>
              <a:t>Реестр источников доходов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white"/>
                </a:solidFill>
                <a:latin typeface="+mn-lt"/>
              </a:rPr>
              <a:t>(Проект)</a:t>
            </a:r>
          </a:p>
        </p:txBody>
      </p:sp>
      <p:sp>
        <p:nvSpPr>
          <p:cNvPr id="25" name="Стрелка вниз 24"/>
          <p:cNvSpPr>
            <a:spLocks noChangeArrowheads="1"/>
          </p:cNvSpPr>
          <p:nvPr/>
        </p:nvSpPr>
        <p:spPr bwMode="auto">
          <a:xfrm rot="14510250">
            <a:off x="2814867" y="5963410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БЮДЖЕТ НА 2022 ГОД И НА ПЛАНОВЫЙ ПЕРИОД 2023 И 2024 ГОДОВ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117" y="1916113"/>
            <a:ext cx="8713915" cy="865187"/>
            <a:chOff x="158" y="1162"/>
            <a:chExt cx="5535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250825" y="2852738"/>
            <a:ext cx="8786813" cy="865187"/>
            <a:chOff x="158" y="1162"/>
            <a:chExt cx="5535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расходов,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250825" y="3789363"/>
            <a:ext cx="8786813" cy="865187"/>
            <a:chOff x="158" y="1162"/>
            <a:chExt cx="5535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Митякинского 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50825" y="4724400"/>
            <a:ext cx="8786813" cy="865188"/>
            <a:chOff x="158" y="1162"/>
            <a:chExt cx="5535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250825" y="5661025"/>
            <a:ext cx="8786813" cy="865188"/>
            <a:chOff x="158" y="1162"/>
            <a:chExt cx="5535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Митякинского сельского поселения Тарасовского района на 2022 год 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плановый период 2023 и 2024 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48734"/>
              </p:ext>
            </p:extLst>
          </p:nvPr>
        </p:nvGraphicFramePr>
        <p:xfrm>
          <a:off x="595313" y="2349500"/>
          <a:ext cx="8001000" cy="4178619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13 132,8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10 276,2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9 558,1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3 968,8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4 091,1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4 217,9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7 416,6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5 933,3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5 340,0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13 132,8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10 276,2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9 558,1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93276483"/>
              </p:ext>
            </p:extLst>
          </p:nvPr>
        </p:nvGraphicFramePr>
        <p:xfrm>
          <a:off x="4762" y="2206625"/>
          <a:ext cx="9109076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743880" y="3894931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13 132,8</a:t>
            </a: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978025" y="249872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30 630,3</a:t>
            </a: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217305" y="4328596"/>
            <a:ext cx="1296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10 276,2</a:t>
            </a: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7020272" y="4437112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9 558,1</a:t>
            </a: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Митякинского сельского поселения Тарасовского района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22480540"/>
              </p:ext>
            </p:extLst>
          </p:nvPr>
        </p:nvGraphicFramePr>
        <p:xfrm>
          <a:off x="590550" y="1247775"/>
          <a:ext cx="8051800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05" y="692696"/>
            <a:ext cx="191811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Митякинского сельского поселения Тарасовского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49526"/>
              </p:ext>
            </p:extLst>
          </p:nvPr>
        </p:nvGraphicFramePr>
        <p:xfrm>
          <a:off x="230312" y="2278856"/>
          <a:ext cx="8075613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8856538" cy="129656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Митякинского сельского поселения Тарасовского района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2021-2024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285472"/>
              </p:ext>
            </p:extLst>
          </p:nvPr>
        </p:nvGraphicFramePr>
        <p:xfrm>
          <a:off x="118940" y="1199927"/>
          <a:ext cx="8875141" cy="565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5" y="5129213"/>
            <a:ext cx="1800199" cy="1540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2021 – 2024 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Митякинского</a:t>
            </a: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99153"/>
              </p:ext>
            </p:extLst>
          </p:nvPr>
        </p:nvGraphicFramePr>
        <p:xfrm>
          <a:off x="827585" y="1875393"/>
          <a:ext cx="7056114" cy="4600850"/>
        </p:xfrm>
        <a:graphic>
          <a:graphicData uri="http://schemas.openxmlformats.org/drawingml/2006/table">
            <a:tbl>
              <a:tblPr/>
              <a:tblGrid>
                <a:gridCol w="301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Митякинского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6 034,0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6 253,1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191930"/>
                  </a:ext>
                </a:extLst>
              </a:tr>
              <a:tr h="29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2 435,3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16 289,6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«Иные межбюджетные трансферты»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31 814,0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13 132,8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10 276,2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9 558,1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933216"/>
                  </a:ext>
                </a:extLst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873</Words>
  <Application>Microsoft Office PowerPoint</Application>
  <PresentationFormat>Экран (4:3)</PresentationFormat>
  <Paragraphs>265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Arial Cyr</vt:lpstr>
      <vt:lpstr>Calibri</vt:lpstr>
      <vt:lpstr>Cambria</vt:lpstr>
      <vt:lpstr>Decorlz</vt:lpstr>
      <vt:lpstr>Franklin Gothic Book</vt:lpstr>
      <vt:lpstr>Franklin Gothic Medium</vt:lpstr>
      <vt:lpstr>Georgia</vt:lpstr>
      <vt:lpstr>Times New Roman</vt:lpstr>
      <vt:lpstr>Trebuchet MS</vt:lpstr>
      <vt:lpstr>Wingdings</vt:lpstr>
      <vt:lpstr>Wingdings 2</vt:lpstr>
      <vt:lpstr>1_Городская</vt:lpstr>
      <vt:lpstr>4_Городская</vt:lpstr>
      <vt:lpstr>5_Городская</vt:lpstr>
      <vt:lpstr>9_Городская</vt:lpstr>
      <vt:lpstr>13_Городская</vt:lpstr>
      <vt:lpstr>Трек</vt:lpstr>
      <vt:lpstr>Презентация PowerPoint</vt:lpstr>
      <vt:lpstr>Презентация PowerPoint</vt:lpstr>
      <vt:lpstr>Презентация PowerPoint</vt:lpstr>
      <vt:lpstr>Основные параметры решения  «О бюджете Митякинского сельского поселения Тарасовского района на 2022 год  и плановый период 2023 и 2024 годов»</vt:lpstr>
      <vt:lpstr>Презентация PowerPoint</vt:lpstr>
      <vt:lpstr>Презентация PowerPoint</vt:lpstr>
      <vt:lpstr>Безвозмездные поступления в бюджет Митякинского сельского поселения Тарасовского района</vt:lpstr>
      <vt:lpstr>Динамика расходов бюджета Митякинского сельского поселения Тарасовского района  в 2021-2024 годах</vt:lpstr>
      <vt:lpstr>                  Расходы бюджета Митякинского сельского поселения                             по разделам в 2021 – 2024 годах, тыс. рублей</vt:lpstr>
      <vt:lpstr>                  Расходы бюджета Митякинского сельского поселения                   в рамках программ в 2022 – 2024 годах, тыс. рублей</vt:lpstr>
      <vt:lpstr>Реализация указов Президента Российской Федерации</vt:lpstr>
      <vt:lpstr>Презентация PowerPoint</vt:lpstr>
      <vt:lpstr>Презентация PowerPoint</vt:lpstr>
      <vt:lpstr>Динамика расходов бюджета  Митякинского сельского поселения Тарасовского района  на культуру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Пользователь</cp:lastModifiedBy>
  <cp:revision>335</cp:revision>
  <cp:lastPrinted>2013-11-15T06:31:56Z</cp:lastPrinted>
  <dcterms:created xsi:type="dcterms:W3CDTF">2013-05-13T09:45:35Z</dcterms:created>
  <dcterms:modified xsi:type="dcterms:W3CDTF">2021-11-22T12:56:19Z</dcterms:modified>
</cp:coreProperties>
</file>