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theme/themeOverride1.xml" ContentType="application/vnd.openxmlformats-officedocument.themeOverrid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rawings/drawing1.xml" ContentType="application/vnd.openxmlformats-officedocument.drawingml.chartshape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charts/chart5.xml" ContentType="application/vnd.openxmlformats-officedocument.drawingml.chart+xml"/>
  <Override PartName="/ppt/drawings/drawing2.xml" ContentType="application/vnd.openxmlformats-officedocument.drawingml.chartshapes+xml"/>
  <Override PartName="/ppt/charts/chart6.xml" ContentType="application/vnd.openxmlformats-officedocument.drawingml.chart+xml"/>
  <Override PartName="/ppt/drawings/drawing3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  <p:sldMasterId id="2147483712" r:id="rId2"/>
    <p:sldMasterId id="2147483725" r:id="rId3"/>
    <p:sldMasterId id="2147483777" r:id="rId4"/>
    <p:sldMasterId id="2147483829" r:id="rId5"/>
    <p:sldMasterId id="2147483867" r:id="rId6"/>
  </p:sldMasterIdLst>
  <p:notesMasterIdLst>
    <p:notesMasterId r:id="rId22"/>
  </p:notesMasterIdLst>
  <p:sldIdLst>
    <p:sldId id="280" r:id="rId7"/>
    <p:sldId id="284" r:id="rId8"/>
    <p:sldId id="289" r:id="rId9"/>
    <p:sldId id="257" r:id="rId10"/>
    <p:sldId id="258" r:id="rId11"/>
    <p:sldId id="274" r:id="rId12"/>
    <p:sldId id="260" r:id="rId13"/>
    <p:sldId id="270" r:id="rId14"/>
    <p:sldId id="273" r:id="rId15"/>
    <p:sldId id="292" r:id="rId16"/>
    <p:sldId id="288" r:id="rId17"/>
    <p:sldId id="283" r:id="rId18"/>
    <p:sldId id="286" r:id="rId19"/>
    <p:sldId id="261" r:id="rId20"/>
    <p:sldId id="293" r:id="rId21"/>
  </p:sldIdLst>
  <p:sldSz cx="9144000" cy="6858000" type="screen4x3"/>
  <p:notesSz cx="6781800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FF"/>
    <a:srgbClr val="F6A8EB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17976" autoAdjust="0"/>
    <p:restoredTop sz="94676" autoAdjust="0"/>
  </p:normalViewPr>
  <p:slideViewPr>
    <p:cSldViewPr>
      <p:cViewPr varScale="1">
        <p:scale>
          <a:sx n="112" d="100"/>
          <a:sy n="112" d="100"/>
        </p:scale>
        <p:origin x="120" y="1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8435371491027192"/>
          <c:y val="7.666484222163214E-2"/>
          <c:w val="0.73277275467416203"/>
          <c:h val="0.6779984509371871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Бюджет Митякинского сельского поселения</c:v>
                </c:pt>
              </c:strCache>
            </c:strRef>
          </c:tx>
          <c:invertIfNegative val="0"/>
          <c:cat>
            <c:strRef>
              <c:f>Sheet1!$B$1:$E$1</c:f>
              <c:strCache>
                <c:ptCount val="4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  <c:pt idx="3">
                  <c:v>2022 год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 formatCode="#,##0.00">
                  <c:v>13765</c:v>
                </c:pt>
                <c:pt idx="1">
                  <c:v>11391.5</c:v>
                </c:pt>
                <c:pt idx="2">
                  <c:v>7855</c:v>
                </c:pt>
                <c:pt idx="3">
                  <c:v>8043.2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955-4B1D-B02E-B290572B7A99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invertIfNegative val="0"/>
          <c:cat>
            <c:strRef>
              <c:f>Sheet1!$B$1:$E$1</c:f>
              <c:strCache>
                <c:ptCount val="4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  <c:pt idx="3">
                  <c:v>2022 год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1-B955-4B1D-B02E-B290572B7A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67425536"/>
        <c:axId val="167427072"/>
      </c:barChart>
      <c:catAx>
        <c:axId val="1674255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ru-RU"/>
          </a:p>
        </c:txPr>
        <c:crossAx val="16742707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67427072"/>
        <c:scaling>
          <c:orientation val="minMax"/>
        </c:scaling>
        <c:delete val="0"/>
        <c:axPos val="l"/>
        <c:numFmt formatCode="#,##0" sourceLinked="0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ru-RU"/>
          </a:p>
        </c:txPr>
        <c:crossAx val="167425536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0.21943573667711599"/>
          <c:y val="0.86804123711340209"/>
          <c:w val="0.63845350052246608"/>
          <c:h val="6.5979381443298971E-2"/>
        </c:manualLayout>
      </c:layout>
      <c:overlay val="0"/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/>
              <a:t>Структура налоговых доходов бюджета Митякинского сельского поселения на 2019 г.</a:t>
            </a:r>
          </a:p>
        </c:rich>
      </c:tx>
      <c:layout>
        <c:manualLayout>
          <c:xMode val="edge"/>
          <c:yMode val="edge"/>
          <c:x val="0.18010643582801361"/>
          <c:y val="0"/>
        </c:manualLayout>
      </c:layout>
      <c:overlay val="0"/>
      <c:spPr>
        <a:noFill/>
        <a:ln w="24848">
          <a:noFill/>
        </a:ln>
      </c:sp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структура налоговых доходов бюджета Митякинского сельского поселения 2019 г.</c:v>
                </c:pt>
              </c:strCache>
            </c:strRef>
          </c:tx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4CD4-4517-A677-3795A1E4AF1B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1-4CD4-4517-A677-3795A1E4AF1B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2-4CD4-4517-A677-3795A1E4AF1B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3-4CD4-4517-A677-3795A1E4AF1B}"/>
              </c:ext>
            </c:extLst>
          </c:dPt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4-4CD4-4517-A677-3795A1E4AF1B}"/>
              </c:ext>
            </c:extLst>
          </c:dPt>
          <c:cat>
            <c:strRef>
              <c:f>Лист1!$A$2:$A$6</c:f>
              <c:strCache>
                <c:ptCount val="5"/>
                <c:pt idx="0">
                  <c:v>налоги на совокупный доход 8,5 %</c:v>
                </c:pt>
                <c:pt idx="1">
                  <c:v>НДФЛ 29,1 %</c:v>
                </c:pt>
                <c:pt idx="2">
                  <c:v>налоги на имущество 49,3 %</c:v>
                </c:pt>
                <c:pt idx="3">
                  <c:v>неналоговые 12,4 %</c:v>
                </c:pt>
                <c:pt idx="4">
                  <c:v>государственная пошлина 0,8 %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287.60000000000002</c:v>
                </c:pt>
                <c:pt idx="1">
                  <c:v>988.2</c:v>
                </c:pt>
                <c:pt idx="2">
                  <c:v>1674</c:v>
                </c:pt>
                <c:pt idx="3">
                  <c:v>421.3</c:v>
                </c:pt>
                <c:pt idx="4">
                  <c:v>27.2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4CD4-4517-A677-3795A1E4AF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4848">
          <a:noFill/>
        </a:ln>
      </c:spPr>
    </c:plotArea>
    <c:legend>
      <c:legendPos val="r"/>
      <c:layout>
        <c:manualLayout>
          <c:xMode val="edge"/>
          <c:yMode val="edge"/>
          <c:x val="0.61555776348145752"/>
          <c:y val="0.14109343932236174"/>
          <c:w val="0.37803468208092483"/>
          <c:h val="0.80599647266313934"/>
        </c:manualLayout>
      </c:layout>
      <c:overlay val="0"/>
      <c:txPr>
        <a:bodyPr/>
        <a:lstStyle/>
        <a:p>
          <a:pPr>
            <a:defRPr sz="137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761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solidFill>
          <a:schemeClr val="bg1">
            <a:lumMod val="85000"/>
          </a:scheme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8413045591523294E-2"/>
          <c:y val="4.4713540763351732E-2"/>
          <c:w val="0.91461164576650145"/>
          <c:h val="0.7478143536022788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dLbl>
              <c:idx val="0"/>
              <c:layout>
                <c:manualLayout>
                  <c:x val="2.5195365197517756E-2"/>
                  <c:y val="-4.11160058737151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8C8-406F-B656-FF6240D9CA4C}"/>
                </c:ext>
              </c:extLst>
            </c:dLbl>
            <c:dLbl>
              <c:idx val="1"/>
              <c:layout>
                <c:manualLayout>
                  <c:x val="3.4643968130525296E-2"/>
                  <c:y val="-4.11160058737151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8C8-406F-B656-FF6240D9CA4C}"/>
                </c:ext>
              </c:extLst>
            </c:dLbl>
            <c:dLbl>
              <c:idx val="2"/>
              <c:layout>
                <c:manualLayout>
                  <c:x val="2.3620887361721712E-2"/>
                  <c:y val="-3.81791483113069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8C8-406F-B656-FF6240D9CA4C}"/>
                </c:ext>
              </c:extLst>
            </c:dLbl>
            <c:dLbl>
              <c:idx val="3"/>
              <c:layout>
                <c:manualLayout>
                  <c:x val="2.3620887361721712E-2"/>
                  <c:y val="-2.34948604992658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8C8-406F-B656-FF6240D9CA4C}"/>
                </c:ext>
              </c:extLst>
            </c:dLbl>
            <c:numFmt formatCode="#,##0.0" sourceLinked="0"/>
            <c:spPr>
              <a:noFill/>
              <a:ln w="25415">
                <a:noFill/>
              </a:ln>
            </c:spPr>
            <c:txPr>
              <a:bodyPr/>
              <a:lstStyle/>
              <a:p>
                <a:pPr>
                  <a:defRPr sz="2001" b="1">
                    <a:latin typeface="+mj-lt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  <c:pt idx="3">
                  <c:v>2022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7727.4</c:v>
                </c:pt>
                <c:pt idx="1">
                  <c:v>7993.2</c:v>
                </c:pt>
                <c:pt idx="2">
                  <c:v>4224.3</c:v>
                </c:pt>
                <c:pt idx="3">
                  <c:v>4140.8999999999996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8C8-406F-B656-FF6240D9CA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5"/>
        <c:gapDepth val="201"/>
        <c:shape val="box"/>
        <c:axId val="167277696"/>
        <c:axId val="167279232"/>
        <c:axId val="0"/>
      </c:bar3DChart>
      <c:catAx>
        <c:axId val="1672776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901" b="1">
                <a:latin typeface="+mj-lt"/>
              </a:defRPr>
            </a:pPr>
            <a:endParaRPr lang="ru-RU"/>
          </a:p>
        </c:txPr>
        <c:crossAx val="167279232"/>
        <c:crosses val="autoZero"/>
        <c:auto val="1"/>
        <c:lblAlgn val="ctr"/>
        <c:lblOffset val="100"/>
        <c:noMultiLvlLbl val="0"/>
      </c:catAx>
      <c:valAx>
        <c:axId val="1672792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+mj-lt"/>
              </a:defRPr>
            </a:pPr>
            <a:endParaRPr lang="ru-RU"/>
          </a:p>
        </c:txPr>
        <c:crossAx val="167277696"/>
        <c:crosses val="autoZero"/>
        <c:crossBetween val="between"/>
      </c:valAx>
      <c:spPr>
        <a:noFill/>
        <a:ln w="25415">
          <a:noFill/>
        </a:ln>
      </c:spPr>
    </c:plotArea>
    <c:legend>
      <c:legendPos val="r"/>
      <c:layout>
        <c:manualLayout>
          <c:xMode val="edge"/>
          <c:yMode val="edge"/>
          <c:x val="5.3066037735849059E-2"/>
          <c:y val="0.92241379310344829"/>
          <c:w val="0.89976415094339623"/>
          <c:h val="7.3275862068965511E-2"/>
        </c:manualLayout>
      </c:layout>
      <c:overlay val="0"/>
      <c:txPr>
        <a:bodyPr/>
        <a:lstStyle/>
        <a:p>
          <a:pPr>
            <a:defRPr sz="1701">
              <a:latin typeface="+mj-lt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1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0"/>
      <c:perspective val="20"/>
    </c:view3D>
    <c:floor>
      <c:thickness val="0"/>
      <c:spPr>
        <a:solidFill>
          <a:schemeClr val="bg1">
            <a:lumMod val="85000"/>
          </a:scheme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1398184601924773E-2"/>
          <c:y val="0.18922616196568379"/>
          <c:w val="0.94860181539808752"/>
          <c:h val="0.7224539712524564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1-9503-4214-A196-6B42BC74E6F4}"/>
              </c:ext>
            </c:extLst>
          </c:dPt>
          <c:dPt>
            <c:idx val="1"/>
            <c:invertIfNegative val="0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9503-4214-A196-6B42BC74E6F4}"/>
              </c:ext>
            </c:extLst>
          </c:dPt>
          <c:dLbls>
            <c:dLbl>
              <c:idx val="0"/>
              <c:layout>
                <c:manualLayout>
                  <c:x val="1.3322725284339525E-2"/>
                  <c:y val="-1.6757717794158741E-2"/>
                </c:manualLayout>
              </c:layout>
              <c:tx>
                <c:rich>
                  <a:bodyPr/>
                  <a:lstStyle/>
                  <a:p>
                    <a:pPr>
                      <a:defRPr sz="1600" b="0" i="0" u="none" strike="noStrike" baseline="0">
                        <a:solidFill>
                          <a:srgbClr val="000000"/>
                        </a:solidFill>
                        <a:latin typeface="Cambria"/>
                        <a:ea typeface="Cambria"/>
                        <a:cs typeface="Cambria"/>
                      </a:defRPr>
                    </a:pPr>
                    <a:r>
                      <a:rPr lang="en-US" dirty="0"/>
                      <a:t>14643,0</a:t>
                    </a:r>
                  </a:p>
                </c:rich>
              </c:tx>
              <c:spPr>
                <a:noFill/>
                <a:ln w="25401">
                  <a:noFill/>
                </a:ln>
              </c:sp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503-4214-A196-6B42BC74E6F4}"/>
                </c:ext>
              </c:extLst>
            </c:dLbl>
            <c:dLbl>
              <c:idx val="1"/>
              <c:layout>
                <c:manualLayout>
                  <c:x val="1.2299540682414699E-2"/>
                  <c:y val="-1.6757529295516587E-2"/>
                </c:manualLayout>
              </c:layout>
              <c:tx>
                <c:rich>
                  <a:bodyPr/>
                  <a:lstStyle/>
                  <a:p>
                    <a:pPr>
                      <a:defRPr sz="1600" b="0" i="0" u="none" strike="noStrike" baseline="0">
                        <a:solidFill>
                          <a:srgbClr val="000000"/>
                        </a:solidFill>
                        <a:latin typeface="Cambria"/>
                        <a:ea typeface="Cambria"/>
                        <a:cs typeface="Cambria"/>
                      </a:defRPr>
                    </a:pPr>
                    <a:r>
                      <a:rPr lang="en-US" dirty="0"/>
                      <a:t>11391,5</a:t>
                    </a:r>
                  </a:p>
                </c:rich>
              </c:tx>
              <c:spPr>
                <a:noFill/>
                <a:ln w="25401">
                  <a:noFill/>
                </a:ln>
              </c:sp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503-4214-A196-6B42BC74E6F4}"/>
                </c:ext>
              </c:extLst>
            </c:dLbl>
            <c:dLbl>
              <c:idx val="2"/>
              <c:layout>
                <c:manualLayout>
                  <c:x val="2.0709530135915588E-2"/>
                  <c:y val="-3.5162147960975408E-2"/>
                </c:manualLayout>
              </c:layout>
              <c:tx>
                <c:rich>
                  <a:bodyPr/>
                  <a:lstStyle/>
                  <a:p>
                    <a:pPr>
                      <a:defRPr sz="1600" b="0" i="0" u="none" strike="noStrike" baseline="0">
                        <a:solidFill>
                          <a:srgbClr val="000000"/>
                        </a:solidFill>
                        <a:latin typeface="Cambria"/>
                        <a:ea typeface="Cambria"/>
                        <a:cs typeface="Cambria"/>
                      </a:defRPr>
                    </a:pPr>
                    <a:r>
                      <a:rPr lang="en-US" dirty="0"/>
                      <a:t>7855,0</a:t>
                    </a:r>
                  </a:p>
                </c:rich>
              </c:tx>
              <c:spPr>
                <a:noFill/>
                <a:ln w="25401">
                  <a:noFill/>
                </a:ln>
              </c:sp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503-4214-A196-6B42BC74E6F4}"/>
                </c:ext>
              </c:extLst>
            </c:dLbl>
            <c:dLbl>
              <c:idx val="3"/>
              <c:layout>
                <c:manualLayout>
                  <c:x val="3.3754055287685006E-2"/>
                  <c:y val="-3.3216432520400498E-2"/>
                </c:manualLayout>
              </c:layout>
              <c:tx>
                <c:rich>
                  <a:bodyPr/>
                  <a:lstStyle/>
                  <a:p>
                    <a:pPr>
                      <a:defRPr sz="1600" b="0" i="0" u="none" strike="noStrike" baseline="0">
                        <a:solidFill>
                          <a:srgbClr val="000000"/>
                        </a:solidFill>
                        <a:latin typeface="Cambria"/>
                        <a:ea typeface="Cambria"/>
                        <a:cs typeface="Cambria"/>
                      </a:defRPr>
                    </a:pPr>
                    <a:r>
                      <a:rPr lang="en-US" dirty="0"/>
                      <a:t>8043,2</a:t>
                    </a:r>
                  </a:p>
                </c:rich>
              </c:tx>
              <c:spPr>
                <a:noFill/>
                <a:ln w="25401">
                  <a:noFill/>
                </a:ln>
              </c:sp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503-4214-A196-6B42BC74E6F4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4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  <c:pt idx="3">
                  <c:v>2022 год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14643</c:v>
                </c:pt>
                <c:pt idx="1">
                  <c:v>11395.3</c:v>
                </c:pt>
                <c:pt idx="2">
                  <c:v>7855</c:v>
                </c:pt>
                <c:pt idx="3">
                  <c:v>8043.2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503-4214-A196-6B42BC74E6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68406400"/>
        <c:axId val="167355520"/>
        <c:axId val="0"/>
      </c:bar3DChart>
      <c:catAx>
        <c:axId val="1684064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67355520"/>
        <c:crosses val="autoZero"/>
        <c:auto val="1"/>
        <c:lblAlgn val="ctr"/>
        <c:lblOffset val="100"/>
        <c:noMultiLvlLbl val="0"/>
      </c:catAx>
      <c:valAx>
        <c:axId val="167355520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800" b="1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r>
                  <a:rPr lang="ru-RU"/>
                  <a:t>тыс. рублей</a:t>
                </a:r>
              </a:p>
            </c:rich>
          </c:tx>
          <c:layout>
            <c:manualLayout>
              <c:xMode val="edge"/>
              <c:yMode val="edge"/>
              <c:x val="4.1283330738704486E-2"/>
              <c:y val="0.39478264141713471"/>
            </c:manualLayout>
          </c:layout>
          <c:overlay val="0"/>
          <c:spPr>
            <a:noFill/>
            <a:ln w="25401">
              <a:noFill/>
            </a:ln>
          </c:spPr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68406400"/>
        <c:crosses val="autoZero"/>
        <c:crossBetween val="between"/>
      </c:valAx>
      <c:spPr>
        <a:noFill/>
        <a:ln w="25401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20"/>
      <c:rotY val="4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168389437253847"/>
          <c:y val="2.7218745018017611E-2"/>
          <c:w val="0.56654341350486404"/>
          <c:h val="0.61893097355221161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Объем бюджетных ассигнований, тыс.рублей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7.3072707343807084E-3"/>
                  <c:y val="4.6065255138814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453-4E83-B7CB-6AD07B4E593C}"/>
                </c:ext>
              </c:extLst>
            </c:dLbl>
            <c:dLbl>
              <c:idx val="1"/>
              <c:layout>
                <c:manualLayout>
                  <c:x val="-1.4614541468761417E-3"/>
                  <c:y val="5.26460058729314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453-4E83-B7CB-6AD07B4E593C}"/>
                </c:ext>
              </c:extLst>
            </c:dLbl>
            <c:dLbl>
              <c:idx val="2"/>
              <c:layout>
                <c:manualLayout>
                  <c:x val="5.3586033021699057E-17"/>
                  <c:y val="3.29037536705821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453-4E83-B7CB-6AD07B4E593C}"/>
                </c:ext>
              </c:extLst>
            </c:dLbl>
            <c:dLbl>
              <c:idx val="3"/>
              <c:layout>
                <c:manualLayout>
                  <c:x val="4.3843624406284254E-3"/>
                  <c:y val="4.16780879827373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453-4E83-B7CB-6AD07B4E593C}"/>
                </c:ext>
              </c:extLst>
            </c:dLbl>
            <c:spPr>
              <a:gradFill rotWithShape="1">
                <a:gsLst>
                  <a:gs pos="0">
                    <a:schemeClr val="accent1">
                      <a:tint val="1000"/>
                      <a:satMod val="255000"/>
                    </a:schemeClr>
                  </a:gs>
                  <a:gs pos="55000">
                    <a:schemeClr val="accent1">
                      <a:tint val="12000"/>
                      <a:satMod val="255000"/>
                    </a:schemeClr>
                  </a:gs>
                  <a:gs pos="100000">
                    <a:schemeClr val="accent1">
                      <a:tint val="45000"/>
                      <a:satMod val="250000"/>
                    </a:schemeClr>
                  </a:gs>
                </a:gsLst>
                <a:path path="circle">
                  <a:fillToRect l="-40000" t="-90000" r="140000" b="190000"/>
                </a:path>
              </a:gradFill>
              <a:ln w="9672" cap="flat" cmpd="sng" algn="ctr">
                <a:solidFill>
                  <a:schemeClr val="accent1"/>
                </a:solidFill>
                <a:prstDash val="solid"/>
              </a:ln>
              <a:effectLst>
                <a:outerShdw blurRad="51500" dist="25400" dir="5400000" rotWithShape="0">
                  <a:srgbClr val="000000">
                    <a:alpha val="40000"/>
                  </a:srgbClr>
                </a:outerShdw>
              </a:effectLst>
            </c:spPr>
            <c:txPr>
              <a:bodyPr/>
              <a:lstStyle/>
              <a:p>
                <a: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2019 год (муниципальные программы)</c:v>
                </c:pt>
                <c:pt idx="1">
                  <c:v>2020 год (муниципальные программы)</c:v>
                </c:pt>
                <c:pt idx="2">
                  <c:v>2021 год (муниципальные программы)</c:v>
                </c:pt>
                <c:pt idx="3">
                  <c:v>2022 год (муниципальные программы)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 formatCode="#,##0.00">
                  <c:v>7213.6</c:v>
                </c:pt>
                <c:pt idx="1">
                  <c:v>5819.9</c:v>
                </c:pt>
                <c:pt idx="2">
                  <c:v>2394.8000000000002</c:v>
                </c:pt>
                <c:pt idx="3">
                  <c:v>2755.7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453-4E83-B7CB-6AD07B4E593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235792640"/>
        <c:axId val="246264576"/>
        <c:axId val="0"/>
      </c:bar3DChart>
      <c:catAx>
        <c:axId val="2357926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22"/>
            </a:pPr>
            <a:endParaRPr lang="ru-RU"/>
          </a:p>
        </c:txPr>
        <c:crossAx val="246264576"/>
        <c:crosses val="autoZero"/>
        <c:auto val="1"/>
        <c:lblAlgn val="ctr"/>
        <c:lblOffset val="100"/>
        <c:noMultiLvlLbl val="0"/>
      </c:catAx>
      <c:valAx>
        <c:axId val="246264576"/>
        <c:scaling>
          <c:orientation val="minMax"/>
          <c:max val="40000"/>
          <c:min val="0"/>
        </c:scaling>
        <c:delete val="0"/>
        <c:axPos val="l"/>
        <c:majorGridlines/>
        <c:numFmt formatCode="#,##0.00" sourceLinked="1"/>
        <c:majorTickMark val="out"/>
        <c:minorTickMark val="none"/>
        <c:tickLblPos val="nextTo"/>
        <c:crossAx val="235792640"/>
        <c:crosses val="autoZero"/>
        <c:crossBetween val="between"/>
        <c:majorUnit val="5000"/>
      </c:valAx>
      <c:spPr>
        <a:noFill/>
        <a:ln w="25791">
          <a:noFill/>
        </a:ln>
      </c:spPr>
    </c:plotArea>
    <c:legend>
      <c:legendPos val="r"/>
      <c:layout>
        <c:manualLayout>
          <c:xMode val="edge"/>
          <c:yMode val="edge"/>
          <c:x val="0.71968854282536154"/>
          <c:y val="7.178631051752922E-2"/>
          <c:w val="0.27030033370411566"/>
          <c:h val="0.14858096828046743"/>
        </c:manualLayout>
      </c:layout>
      <c:overlay val="0"/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28"/>
      </a:pPr>
      <a:endParaRPr lang="ru-RU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20"/>
      <c:rotY val="30"/>
      <c:depthPercent val="110"/>
      <c:rAngAx val="1"/>
    </c:view3D>
    <c:floor>
      <c:thickness val="0"/>
      <c:spPr>
        <a:solidFill>
          <a:srgbClr val="4F81BD">
            <a:alpha val="38000"/>
          </a:srgb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2896131039176904E-2"/>
          <c:y val="3.7463027457496897E-2"/>
          <c:w val="0.71675332205151865"/>
          <c:h val="0.87028373658965463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 всего, тыс. рублей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3.3131778339028375E-2"/>
                  <c:y val="-0.39604884000351748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/>
                      <a:t>4489,1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B09-4F0F-9AB0-9ACAEB694050}"/>
                </c:ext>
              </c:extLst>
            </c:dLbl>
            <c:dLbl>
              <c:idx val="1"/>
              <c:layout>
                <c:manualLayout>
                  <c:x val="4.3363294210865093E-2"/>
                  <c:y val="-0.38138654279465889"/>
                </c:manualLayout>
              </c:layout>
              <c:tx>
                <c:rich>
                  <a:bodyPr/>
                  <a:lstStyle/>
                  <a:p>
                    <a:pPr>
                      <a:defRPr sz="1600" b="1">
                        <a:latin typeface="Arial" pitchFamily="34" charset="0"/>
                        <a:cs typeface="Arial" pitchFamily="34" charset="0"/>
                      </a:defRPr>
                    </a:pPr>
                    <a:r>
                      <a:rPr lang="en-US" sz="1400" dirty="0"/>
                      <a:t>4296,9</a:t>
                    </a:r>
                  </a:p>
                </c:rich>
              </c:tx>
              <c:numFmt formatCode="#,##0.0" sourceLinked="0"/>
              <c:spPr>
                <a:noFill/>
                <a:ln w="25432">
                  <a:noFill/>
                </a:ln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B09-4F0F-9AB0-9ACAEB694050}"/>
                </c:ext>
              </c:extLst>
            </c:dLbl>
            <c:dLbl>
              <c:idx val="2"/>
              <c:layout>
                <c:manualLayout>
                  <c:x val="1.2723963749814292E-2"/>
                  <c:y val="-0.3477921378924525"/>
                </c:manualLayout>
              </c:layout>
              <c:numFmt formatCode="#,##0.0" sourceLinked="0"/>
              <c:spPr>
                <a:noFill/>
                <a:ln w="25432">
                  <a:noFill/>
                </a:ln>
              </c:spPr>
              <c:txPr>
                <a:bodyPr/>
                <a:lstStyle/>
                <a:p>
                  <a:pPr>
                    <a:defRPr sz="1400" b="1"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B09-4F0F-9AB0-9ACAEB694050}"/>
                </c:ext>
              </c:extLst>
            </c:dLbl>
            <c:dLbl>
              <c:idx val="3"/>
              <c:layout>
                <c:manualLayout>
                  <c:x val="4.310008418758976E-2"/>
                  <c:y val="-0.27395325015985555"/>
                </c:manualLayout>
              </c:layout>
              <c:tx>
                <c:rich>
                  <a:bodyPr/>
                  <a:lstStyle/>
                  <a:p>
                    <a:pPr>
                      <a:defRPr sz="1400" b="1">
                        <a:latin typeface="Arial" pitchFamily="34" charset="0"/>
                        <a:cs typeface="Arial" pitchFamily="34" charset="0"/>
                      </a:defRPr>
                    </a:pPr>
                    <a:r>
                      <a:rPr lang="en-US" dirty="0"/>
                      <a:t>3147,5</a:t>
                    </a:r>
                  </a:p>
                </c:rich>
              </c:tx>
              <c:numFmt formatCode="#,##0.0" sourceLinked="0"/>
              <c:spPr>
                <a:noFill/>
                <a:ln w="25432">
                  <a:noFill/>
                </a:ln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B09-4F0F-9AB0-9ACAEB694050}"/>
                </c:ext>
              </c:extLst>
            </c:dLbl>
            <c:numFmt formatCode="#,##0.0" sourceLinked="0"/>
            <c:spPr>
              <a:noFill/>
              <a:ln w="25432">
                <a:noFill/>
              </a:ln>
            </c:spPr>
            <c:txPr>
              <a:bodyPr/>
              <a:lstStyle/>
              <a:p>
                <a:pPr>
                  <a:defRPr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4489.1000000000004</c:v>
                </c:pt>
                <c:pt idx="1">
                  <c:v>4296.8999999999996</c:v>
                </c:pt>
                <c:pt idx="2">
                  <c:v>3505.5</c:v>
                </c:pt>
                <c:pt idx="3">
                  <c:v>2755.7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B09-4F0F-9AB0-9ACAEB6940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25506048"/>
        <c:axId val="225507584"/>
        <c:axId val="0"/>
      </c:bar3DChart>
      <c:catAx>
        <c:axId val="2255060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2" b="1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225507584"/>
        <c:crosses val="autoZero"/>
        <c:auto val="1"/>
        <c:lblAlgn val="ctr"/>
        <c:lblOffset val="100"/>
        <c:noMultiLvlLbl val="0"/>
      </c:catAx>
      <c:valAx>
        <c:axId val="225507584"/>
        <c:scaling>
          <c:orientation val="minMax"/>
        </c:scaling>
        <c:delete val="0"/>
        <c:axPos val="l"/>
        <c:majorGridlines>
          <c:spPr>
            <a:ln>
              <a:solidFill>
                <a:prstClr val="white">
                  <a:lumMod val="75000"/>
                </a:prstClr>
              </a:solidFill>
            </a:ln>
          </c:spPr>
        </c:majorGridlines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602" b="1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225506048"/>
        <c:crosses val="autoZero"/>
        <c:crossBetween val="between"/>
      </c:valAx>
      <c:spPr>
        <a:noFill/>
        <a:ln w="2543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2"/>
      </a:pPr>
      <a:endParaRPr lang="ru-RU"/>
    </a:p>
  </c:txPr>
  <c:externalData r:id="rId1">
    <c:autoUpdate val="0"/>
  </c:externalData>
  <c:userShapes r:id="rId2"/>
</c:chartSpace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3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CD38BCE-A4AC-488E-933C-001F195F8A27}" type="doc">
      <dgm:prSet loTypeId="urn:microsoft.com/office/officeart/2005/8/layout/vList3#2" loCatId="list" qsTypeId="urn:microsoft.com/office/officeart/2005/8/quickstyle/simple2" qsCatId="simple" csTypeId="urn:microsoft.com/office/officeart/2005/8/colors/accent1_2#2" csCatId="accent1" phldr="1"/>
      <dgm:spPr/>
    </dgm:pt>
    <dgm:pt modelId="{67C58967-F23F-4972-97B4-9C6208E5117B}">
      <dgm:prSet phldrT="[Текст]" custT="1"/>
      <dgm:spPr/>
      <dgm:t>
        <a:bodyPr/>
        <a:lstStyle/>
        <a:p>
          <a:r>
            <a:rPr lang="ru-RU" sz="1600" b="1" dirty="0"/>
            <a:t>Работники учреждений культуры</a:t>
          </a:r>
        </a:p>
      </dgm:t>
    </dgm:pt>
    <dgm:pt modelId="{E272DAEC-3CF3-48AF-BFE1-9AAB5A1D0BBF}" type="parTrans" cxnId="{18B593ED-FA2B-4D48-A2B2-1DCDE55200C4}">
      <dgm:prSet/>
      <dgm:spPr/>
      <dgm:t>
        <a:bodyPr/>
        <a:lstStyle/>
        <a:p>
          <a:endParaRPr lang="ru-RU"/>
        </a:p>
      </dgm:t>
    </dgm:pt>
    <dgm:pt modelId="{E3AFEA8D-0D39-40AA-870B-A9C6AEFCA97E}" type="sibTrans" cxnId="{18B593ED-FA2B-4D48-A2B2-1DCDE55200C4}">
      <dgm:prSet/>
      <dgm:spPr/>
      <dgm:t>
        <a:bodyPr/>
        <a:lstStyle/>
        <a:p>
          <a:endParaRPr lang="ru-RU"/>
        </a:p>
      </dgm:t>
    </dgm:pt>
    <dgm:pt modelId="{06DC4E0B-84B4-4921-8CD0-A46E6EF08EBE}" type="pres">
      <dgm:prSet presAssocID="{FCD38BCE-A4AC-488E-933C-001F195F8A27}" presName="linearFlow" presStyleCnt="0">
        <dgm:presLayoutVars>
          <dgm:dir/>
          <dgm:resizeHandles val="exact"/>
        </dgm:presLayoutVars>
      </dgm:prSet>
      <dgm:spPr/>
    </dgm:pt>
    <dgm:pt modelId="{52A48484-7B4E-4F13-A8C0-F89760312B3E}" type="pres">
      <dgm:prSet presAssocID="{67C58967-F23F-4972-97B4-9C6208E5117B}" presName="composite" presStyleCnt="0"/>
      <dgm:spPr/>
    </dgm:pt>
    <dgm:pt modelId="{FD6EA99A-9C4C-49E8-9EC6-C2CB263A9E55}" type="pres">
      <dgm:prSet presAssocID="{67C58967-F23F-4972-97B4-9C6208E5117B}" presName="imgShp" presStyleLbl="fgImgPlace1" presStyleIdx="0" presStyleCnt="1" custScaleX="232613" custScaleY="175724" custLinFactNeighborX="52162" custLinFactNeighborY="63540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C7C2D314-791F-461F-BC72-FFCCE2554BC3}" type="pres">
      <dgm:prSet presAssocID="{67C58967-F23F-4972-97B4-9C6208E5117B}" presName="txShp" presStyleLbl="node1" presStyleIdx="0" presStyleCnt="1" custLinFactNeighborX="-16683" custLinFactNeighborY="-72854">
        <dgm:presLayoutVars>
          <dgm:bulletEnabled val="1"/>
        </dgm:presLayoutVars>
      </dgm:prSet>
      <dgm:spPr/>
    </dgm:pt>
  </dgm:ptLst>
  <dgm:cxnLst>
    <dgm:cxn modelId="{29E61BA2-F45F-4280-A6B9-073F5C32AC1E}" type="presOf" srcId="{FCD38BCE-A4AC-488E-933C-001F195F8A27}" destId="{06DC4E0B-84B4-4921-8CD0-A46E6EF08EBE}" srcOrd="0" destOrd="0" presId="urn:microsoft.com/office/officeart/2005/8/layout/vList3#2"/>
    <dgm:cxn modelId="{18B593ED-FA2B-4D48-A2B2-1DCDE55200C4}" srcId="{FCD38BCE-A4AC-488E-933C-001F195F8A27}" destId="{67C58967-F23F-4972-97B4-9C6208E5117B}" srcOrd="0" destOrd="0" parTransId="{E272DAEC-3CF3-48AF-BFE1-9AAB5A1D0BBF}" sibTransId="{E3AFEA8D-0D39-40AA-870B-A9C6AEFCA97E}"/>
    <dgm:cxn modelId="{17ACF0F9-53E9-4AC8-99F6-6B34ADA92BC8}" type="presOf" srcId="{67C58967-F23F-4972-97B4-9C6208E5117B}" destId="{C7C2D314-791F-461F-BC72-FFCCE2554BC3}" srcOrd="0" destOrd="0" presId="urn:microsoft.com/office/officeart/2005/8/layout/vList3#2"/>
    <dgm:cxn modelId="{2F6B6B63-3E99-4BA8-A9E9-6C7B7EEC5CE0}" type="presParOf" srcId="{06DC4E0B-84B4-4921-8CD0-A46E6EF08EBE}" destId="{52A48484-7B4E-4F13-A8C0-F89760312B3E}" srcOrd="0" destOrd="0" presId="urn:microsoft.com/office/officeart/2005/8/layout/vList3#2"/>
    <dgm:cxn modelId="{F0061D26-8779-49E2-9547-E365D092B530}" type="presParOf" srcId="{52A48484-7B4E-4F13-A8C0-F89760312B3E}" destId="{FD6EA99A-9C4C-49E8-9EC6-C2CB263A9E55}" srcOrd="0" destOrd="0" presId="urn:microsoft.com/office/officeart/2005/8/layout/vList3#2"/>
    <dgm:cxn modelId="{61C07DC2-BEF8-4998-9C69-964943840DD2}" type="presParOf" srcId="{52A48484-7B4E-4F13-A8C0-F89760312B3E}" destId="{C7C2D314-791F-461F-BC72-FFCCE2554BC3}" srcOrd="1" destOrd="0" presId="urn:microsoft.com/office/officeart/2005/8/layout/vList3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20969C9-C3E1-4E5F-B5D8-752EAFFA66CD}" type="doc">
      <dgm:prSet loTypeId="urn:microsoft.com/office/officeart/2005/8/layout/hProcess9" loCatId="process" qsTypeId="urn:microsoft.com/office/officeart/2005/8/quickstyle/simple1#2" qsCatId="simple" csTypeId="urn:microsoft.com/office/officeart/2005/8/colors/accent1_2#3" csCatId="accent1" phldr="1"/>
      <dgm:spPr/>
    </dgm:pt>
    <dgm:pt modelId="{28F594BB-3164-44E1-AACE-1F506AC614F2}" type="pres">
      <dgm:prSet presAssocID="{F20969C9-C3E1-4E5F-B5D8-752EAFFA66CD}" presName="CompostProcess" presStyleCnt="0">
        <dgm:presLayoutVars>
          <dgm:dir/>
          <dgm:resizeHandles val="exact"/>
        </dgm:presLayoutVars>
      </dgm:prSet>
      <dgm:spPr/>
    </dgm:pt>
    <dgm:pt modelId="{DC46DE17-854A-4EA1-BCDE-CE0DA248B7B5}" type="pres">
      <dgm:prSet presAssocID="{F20969C9-C3E1-4E5F-B5D8-752EAFFA66CD}" presName="arrow" presStyleLbl="bgShp" presStyleIdx="0" presStyleCnt="1"/>
      <dgm:spPr/>
    </dgm:pt>
    <dgm:pt modelId="{6C35CDDF-6274-413D-999B-411D15E51F7A}" type="pres">
      <dgm:prSet presAssocID="{F20969C9-C3E1-4E5F-B5D8-752EAFFA66CD}" presName="linearProcess" presStyleCnt="0"/>
      <dgm:spPr/>
    </dgm:pt>
  </dgm:ptLst>
  <dgm:cxnLst>
    <dgm:cxn modelId="{AFE2CB65-C506-43C6-B125-DAFFE7ECA654}" type="presOf" srcId="{F20969C9-C3E1-4E5F-B5D8-752EAFFA66CD}" destId="{28F594BB-3164-44E1-AACE-1F506AC614F2}" srcOrd="0" destOrd="0" presId="urn:microsoft.com/office/officeart/2005/8/layout/hProcess9"/>
    <dgm:cxn modelId="{B6EC30F6-8908-42A7-8BB6-B8F88BBA5860}" type="presParOf" srcId="{28F594BB-3164-44E1-AACE-1F506AC614F2}" destId="{DC46DE17-854A-4EA1-BCDE-CE0DA248B7B5}" srcOrd="0" destOrd="0" presId="urn:microsoft.com/office/officeart/2005/8/layout/hProcess9"/>
    <dgm:cxn modelId="{906E7A04-2532-4756-8168-DC8DBAE5173C}" type="presParOf" srcId="{28F594BB-3164-44E1-AACE-1F506AC614F2}" destId="{6C35CDDF-6274-413D-999B-411D15E51F7A}" srcOrd="1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C2D314-791F-461F-BC72-FFCCE2554BC3}">
      <dsp:nvSpPr>
        <dsp:cNvPr id="0" name=""/>
        <dsp:cNvSpPr/>
      </dsp:nvSpPr>
      <dsp:spPr>
        <a:xfrm rot="10800000">
          <a:off x="1021823" y="369208"/>
          <a:ext cx="2705268" cy="136147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0372" tIns="60960" rIns="113792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/>
            <a:t>Работники учреждений культуры</a:t>
          </a:r>
        </a:p>
      </dsp:txBody>
      <dsp:txXfrm rot="10800000">
        <a:off x="1362191" y="369208"/>
        <a:ext cx="2364900" cy="1361473"/>
      </dsp:txXfrm>
    </dsp:sp>
    <dsp:sp modelId="{FD6EA99A-9C4C-49E8-9EC6-C2CB263A9E55}">
      <dsp:nvSpPr>
        <dsp:cNvPr id="0" name=""/>
        <dsp:cNvSpPr/>
      </dsp:nvSpPr>
      <dsp:spPr>
        <a:xfrm>
          <a:off x="599832" y="1691230"/>
          <a:ext cx="3166964" cy="2392435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46DE17-854A-4EA1-BCDE-CE0DA248B7B5}">
      <dsp:nvSpPr>
        <dsp:cNvPr id="0" name=""/>
        <dsp:cNvSpPr/>
      </dsp:nvSpPr>
      <dsp:spPr>
        <a:xfrm>
          <a:off x="374416" y="0"/>
          <a:ext cx="4243383" cy="1674242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2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0.55437</cdr:x>
      <cdr:y>0.13398</cdr:y>
    </cdr:from>
    <cdr:to>
      <cdr:x>0.67275</cdr:x>
      <cdr:y>0.20185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5076056" y="720080"/>
          <a:ext cx="1080120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0.29915</cdr:x>
      <cdr:y>0.1625</cdr:y>
    </cdr:from>
    <cdr:to>
      <cdr:x>0.37607</cdr:x>
      <cdr:y>0.22387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520280" y="936104"/>
          <a:ext cx="648072" cy="3535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0.2043</cdr:x>
      <cdr:y>0.07246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0" y="0"/>
          <a:ext cx="1368152" cy="307844"/>
        </a:xfrm>
        <a:prstGeom xmlns:a="http://schemas.openxmlformats.org/drawingml/2006/main" prst="rect">
          <a:avLst/>
        </a:prstGeom>
        <a:solidFill xmlns:a="http://schemas.openxmlformats.org/drawingml/2006/main">
          <a:schemeClr val="bg2">
            <a:alpha val="0"/>
          </a:schemeClr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400" b="1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тыс. рублей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846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1750" y="0"/>
            <a:ext cx="293846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C3387B1-A8BE-42A5-8287-6ED88BA419A0}" type="datetimeFigureOut">
              <a:rPr lang="ru-RU"/>
              <a:pPr>
                <a:defRPr/>
              </a:pPr>
              <a:t>02.03.2021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9638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7863" y="4714875"/>
            <a:ext cx="54260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3846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1750" y="9428163"/>
            <a:ext cx="293846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02EF599-AAFE-40CE-9669-B8E3AB41EE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83119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390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123907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2A3AF78-15B8-4BE7-9D74-5245EF954FAC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2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13312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47F84A0-9B69-4310-89C1-F77A291885DB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hemeOverride" Target="../theme/themeOverride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22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23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24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25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26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1" name="Скругленный прямоугольник 29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2" name="Скругленный прямоугольник 30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6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9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Прямоугольник 10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Прямоугольник 18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90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17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E88D322-4BF4-4789-9B08-BFD4021E1974}" type="datetime1">
              <a:rPr lang="ru-RU"/>
              <a:pPr>
                <a:defRPr/>
              </a:pPr>
              <a:t>02.03.2021</a:t>
            </a:fld>
            <a:endParaRPr lang="ru-RU" dirty="0"/>
          </a:p>
        </p:txBody>
      </p:sp>
      <p:sp>
        <p:nvSpPr>
          <p:cNvPr id="18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800">
                <a:solidFill>
                  <a:prstClr val="white"/>
                </a:solidFill>
                <a:latin typeface="+mn-lt"/>
              </a:defRPr>
            </a:lvl1pPr>
          </a:lstStyle>
          <a:p>
            <a:pPr>
              <a:defRPr/>
            </a:pPr>
            <a:fld id="{FDAD7274-DA7D-4F2D-823A-D9F7300E65D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280FF09-DA4F-4354-8ACA-DC271453B64C}" type="datetime1">
              <a:rPr lang="ru-RU"/>
              <a:pPr>
                <a:defRPr/>
              </a:pPr>
              <a:t>02.03.2021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13B61E5-FB84-486F-BE60-E96686F83FD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828800"/>
            <a:ext cx="8229600" cy="4302125"/>
          </a:xfrm>
        </p:spPr>
        <p:txBody>
          <a:bodyPr>
            <a:normAutofit/>
          </a:bodyPr>
          <a:lstStyle/>
          <a:p>
            <a:pPr lvl="0"/>
            <a:endParaRPr lang="ru-RU" noProof="0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4209282-F964-4DFD-A2F0-B774BEB7F60C}" type="datetime1">
              <a:rPr lang="ru-RU"/>
              <a:pPr>
                <a:defRPr/>
              </a:pPr>
              <a:t>02.03.2021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74C7EEE5-F83F-4A90-AA1F-A3B4993EA38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22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23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24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25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26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1" name="Скругленный прямоугольник 29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2" name="Скругленный прямоугольник 30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6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9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Прямоугольник 10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Прямоугольник 18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90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17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E88D322-4BF4-4789-9B08-BFD4021E1974}" type="datetime1">
              <a:rPr lang="ru-RU"/>
              <a:pPr>
                <a:defRPr/>
              </a:pPr>
              <a:t>02.03.2021</a:t>
            </a:fld>
            <a:endParaRPr lang="ru-RU" dirty="0"/>
          </a:p>
        </p:txBody>
      </p:sp>
      <p:sp>
        <p:nvSpPr>
          <p:cNvPr id="18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800">
                <a:solidFill>
                  <a:prstClr val="white"/>
                </a:solidFill>
                <a:latin typeface="+mn-lt"/>
              </a:defRPr>
            </a:lvl1pPr>
          </a:lstStyle>
          <a:p>
            <a:pPr>
              <a:defRPr/>
            </a:pPr>
            <a:fld id="{EC789F99-996D-4E86-B08C-46BA39838F1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10DBED2-638E-4B56-B5EE-9B775F226484}" type="datetime1">
              <a:rPr lang="ru-RU"/>
              <a:pPr>
                <a:defRPr/>
              </a:pPr>
              <a:t>02.03.2021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FDC6A67-2C6D-4E3A-940F-88012513549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2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0D731699-7BBA-473C-A0BA-731DE6B51619}" type="datetime1">
              <a:rPr lang="ru-RU"/>
              <a:pPr>
                <a:defRPr/>
              </a:pPr>
              <a:t>02.03.2021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8959096-4058-487F-8F1E-216CDB392D6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7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7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A2AD79C-1AF5-460E-8363-4C3AA3833604}" type="datetime1">
              <a:rPr lang="ru-RU"/>
              <a:pPr>
                <a:defRPr/>
              </a:pPr>
              <a:t>02.03.2021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F92D029-9C66-4E4B-9D14-1ABCA1B94AA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9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9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F705A0E-2AE5-49B9-A4D4-E04509C1B171}" type="datetime1">
              <a:rPr lang="ru-RU"/>
              <a:pPr>
                <a:defRPr/>
              </a:pPr>
              <a:t>02.03.2021</a:t>
            </a:fld>
            <a:endParaRPr lang="ru-RU" dirty="0"/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10AAAE2-5C6A-421A-9060-FE4C2DD94E6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4E3F8EF-16E7-4989-A04D-A665C6253EDB}" type="datetime1">
              <a:rPr lang="ru-RU"/>
              <a:pPr>
                <a:defRPr/>
              </a:pPr>
              <a:t>02.03.2021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D3DAB27-F886-4F73-9238-5E7F40E0680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BA39AC8-1A00-41C8-957D-33F11B962215}" type="datetime1">
              <a:rPr lang="ru-RU"/>
              <a:pPr>
                <a:defRPr/>
              </a:pPr>
              <a:t>02.03.2021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2054FBD-4706-4E90-9CE7-41A1C7F4D67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1D8F5F5-41AD-49ED-A81E-C1429E80AB20}" type="datetime1">
              <a:rPr lang="ru-RU"/>
              <a:pPr>
                <a:defRPr/>
              </a:pPr>
              <a:t>02.03.2021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53987F21-15DC-4172-844F-445463CA45C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2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0D731699-7BBA-473C-A0BA-731DE6B51619}" type="datetime1">
              <a:rPr lang="ru-RU"/>
              <a:pPr>
                <a:defRPr/>
              </a:pPr>
              <a:t>02.03.2021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8CC3920-C377-46E6-915C-882F0E06406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7" y="1109163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dirty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11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9A3960E-B09B-46FD-A848-A8053ED6E681}" type="datetime1">
              <a:rPr lang="ru-RU"/>
              <a:pPr>
                <a:defRPr/>
              </a:pPr>
              <a:t>02.03.2021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3E4E195-84CD-4E72-94CA-58703348325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4382E78-BCCC-4D05-8B26-748DBAD26E66}" type="datetime1">
              <a:rPr lang="ru-RU"/>
              <a:pPr>
                <a:defRPr/>
              </a:pPr>
              <a:t>02.03.2021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EDA1D1F4-CFEB-4F1F-94E4-25E5739251A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280FF09-DA4F-4354-8ACA-DC271453B64C}" type="datetime1">
              <a:rPr lang="ru-RU"/>
              <a:pPr>
                <a:defRPr/>
              </a:pPr>
              <a:t>02.03.2021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9C1D157-4792-465A-8082-58A3BE5EEC9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828800"/>
            <a:ext cx="8229600" cy="4302125"/>
          </a:xfrm>
        </p:spPr>
        <p:txBody>
          <a:bodyPr>
            <a:normAutofit/>
          </a:bodyPr>
          <a:lstStyle/>
          <a:p>
            <a:pPr lvl="0"/>
            <a:endParaRPr lang="ru-RU" noProof="0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4209282-F964-4DFD-A2F0-B774BEB7F60C}" type="datetime1">
              <a:rPr lang="ru-RU"/>
              <a:pPr>
                <a:defRPr/>
              </a:pPr>
              <a:t>02.03.2021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E5F6E64-A04C-4C4B-BDAD-2AEBF512169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22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23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24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25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26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1" name="Скругленный прямоугольник 29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2" name="Скругленный прямоугольник 30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6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9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Прямоугольник 10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Прямоугольник 18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90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17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E88D322-4BF4-4789-9B08-BFD4021E1974}" type="datetime1">
              <a:rPr lang="ru-RU"/>
              <a:pPr>
                <a:defRPr/>
              </a:pPr>
              <a:t>02.03.2021</a:t>
            </a:fld>
            <a:endParaRPr lang="ru-RU" dirty="0"/>
          </a:p>
        </p:txBody>
      </p:sp>
      <p:sp>
        <p:nvSpPr>
          <p:cNvPr id="18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800">
                <a:solidFill>
                  <a:prstClr val="white"/>
                </a:solidFill>
                <a:latin typeface="+mn-lt"/>
              </a:defRPr>
            </a:lvl1pPr>
          </a:lstStyle>
          <a:p>
            <a:pPr>
              <a:defRPr/>
            </a:pPr>
            <a:fld id="{D3EE1DCB-ECCE-4F57-8788-F58A628BEC6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10DBED2-638E-4B56-B5EE-9B775F226484}" type="datetime1">
              <a:rPr lang="ru-RU"/>
              <a:pPr>
                <a:defRPr/>
              </a:pPr>
              <a:t>02.03.2021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E3282873-A415-4A61-9233-B0C792880E4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2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0D731699-7BBA-473C-A0BA-731DE6B51619}" type="datetime1">
              <a:rPr lang="ru-RU"/>
              <a:pPr>
                <a:defRPr/>
              </a:pPr>
              <a:t>02.03.2021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17E8665-BEF5-4515-BCA6-928EE03AE0A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7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7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A2AD79C-1AF5-460E-8363-4C3AA3833604}" type="datetime1">
              <a:rPr lang="ru-RU"/>
              <a:pPr>
                <a:defRPr/>
              </a:pPr>
              <a:t>02.03.2021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64D8B44-3FB5-4C07-BAE9-A317B8F0E53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9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9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F705A0E-2AE5-49B9-A4D4-E04509C1B171}" type="datetime1">
              <a:rPr lang="ru-RU"/>
              <a:pPr>
                <a:defRPr/>
              </a:pPr>
              <a:t>02.03.2021</a:t>
            </a:fld>
            <a:endParaRPr lang="ru-RU" dirty="0"/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BEEAB66-046F-4912-A760-87B2EAEF4FC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4E3F8EF-16E7-4989-A04D-A665C6253EDB}" type="datetime1">
              <a:rPr lang="ru-RU"/>
              <a:pPr>
                <a:defRPr/>
              </a:pPr>
              <a:t>02.03.2021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59D0FA9-2D3B-43DD-AFF3-084AC6EA632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7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7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A2AD79C-1AF5-460E-8363-4C3AA3833604}" type="datetime1">
              <a:rPr lang="ru-RU"/>
              <a:pPr>
                <a:defRPr/>
              </a:pPr>
              <a:t>02.03.2021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6086911-6C90-4F9B-B9A2-C56C1ABB530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BA39AC8-1A00-41C8-957D-33F11B962215}" type="datetime1">
              <a:rPr lang="ru-RU"/>
              <a:pPr>
                <a:defRPr/>
              </a:pPr>
              <a:t>02.03.2021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7369A65D-28F7-4ACC-8AD1-DA412AB7911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1D8F5F5-41AD-49ED-A81E-C1429E80AB20}" type="datetime1">
              <a:rPr lang="ru-RU"/>
              <a:pPr>
                <a:defRPr/>
              </a:pPr>
              <a:t>02.03.2021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01C77B0-47C7-41D8-BB90-3F6A33875D9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7" y="1109163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dirty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11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9A3960E-B09B-46FD-A848-A8053ED6E681}" type="datetime1">
              <a:rPr lang="ru-RU"/>
              <a:pPr>
                <a:defRPr/>
              </a:pPr>
              <a:t>02.03.2021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A7D78201-13E0-444A-9FDD-E7B1796B6E0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4382E78-BCCC-4D05-8B26-748DBAD26E66}" type="datetime1">
              <a:rPr lang="ru-RU"/>
              <a:pPr>
                <a:defRPr/>
              </a:pPr>
              <a:t>02.03.2021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77C839A2-143F-4D41-BEBB-949BC9AC8B7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280FF09-DA4F-4354-8ACA-DC271453B64C}" type="datetime1">
              <a:rPr lang="ru-RU"/>
              <a:pPr>
                <a:defRPr/>
              </a:pPr>
              <a:t>02.03.2021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32F5915-C2BA-44EC-9EDF-AF2273BF498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828800"/>
            <a:ext cx="8229600" cy="4302125"/>
          </a:xfrm>
        </p:spPr>
        <p:txBody>
          <a:bodyPr>
            <a:normAutofit/>
          </a:bodyPr>
          <a:lstStyle/>
          <a:p>
            <a:pPr lvl="0"/>
            <a:endParaRPr lang="ru-RU" noProof="0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4209282-F964-4DFD-A2F0-B774BEB7F60C}" type="datetime1">
              <a:rPr lang="ru-RU"/>
              <a:pPr>
                <a:defRPr/>
              </a:pPr>
              <a:t>02.03.2021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A6842856-0102-4A18-B5BC-08E3A838898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22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23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24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25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26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1" name="Скругленный прямоугольник 29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2" name="Скругленный прямоугольник 30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6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9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Прямоугольник 10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Прямоугольник 18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90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17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E88D322-4BF4-4789-9B08-BFD4021E1974}" type="datetime1">
              <a:rPr lang="ru-RU"/>
              <a:pPr>
                <a:defRPr/>
              </a:pPr>
              <a:t>02.03.2021</a:t>
            </a:fld>
            <a:endParaRPr lang="ru-RU" dirty="0"/>
          </a:p>
        </p:txBody>
      </p:sp>
      <p:sp>
        <p:nvSpPr>
          <p:cNvPr id="18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800">
                <a:solidFill>
                  <a:prstClr val="white"/>
                </a:solidFill>
                <a:latin typeface="+mn-lt"/>
              </a:defRPr>
            </a:lvl1pPr>
          </a:lstStyle>
          <a:p>
            <a:pPr>
              <a:defRPr/>
            </a:pPr>
            <a:fld id="{77AD6362-61C9-4154-9921-FCA0E095057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10DBED2-638E-4B56-B5EE-9B775F226484}" type="datetime1">
              <a:rPr lang="ru-RU"/>
              <a:pPr>
                <a:defRPr/>
              </a:pPr>
              <a:t>02.03.2021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166005F-D0DB-47D3-869A-BA2A59A9D18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2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0D731699-7BBA-473C-A0BA-731DE6B51619}" type="datetime1">
              <a:rPr lang="ru-RU"/>
              <a:pPr>
                <a:defRPr/>
              </a:pPr>
              <a:t>02.03.2021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EAC36A6-3AA8-4663-B452-8252FDBC185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7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7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A2AD79C-1AF5-460E-8363-4C3AA3833604}" type="datetime1">
              <a:rPr lang="ru-RU"/>
              <a:pPr>
                <a:defRPr/>
              </a:pPr>
              <a:t>02.03.2021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F62FA75-5A94-4E6E-8DD0-F15B9ED7FC6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9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9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F705A0E-2AE5-49B9-A4D4-E04509C1B171}" type="datetime1">
              <a:rPr lang="ru-RU"/>
              <a:pPr>
                <a:defRPr/>
              </a:pPr>
              <a:t>02.03.2021</a:t>
            </a:fld>
            <a:endParaRPr lang="ru-RU" dirty="0"/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C1C4D5B-ADFD-4D5C-B58B-F3CF41A0571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9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9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F705A0E-2AE5-49B9-A4D4-E04509C1B171}" type="datetime1">
              <a:rPr lang="ru-RU"/>
              <a:pPr>
                <a:defRPr/>
              </a:pPr>
              <a:t>02.03.2021</a:t>
            </a:fld>
            <a:endParaRPr lang="ru-RU" dirty="0"/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13FBED0-434D-4DB0-9D2A-F9B423EFD0B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4E3F8EF-16E7-4989-A04D-A665C6253EDB}" type="datetime1">
              <a:rPr lang="ru-RU"/>
              <a:pPr>
                <a:defRPr/>
              </a:pPr>
              <a:t>02.03.2021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6918A97-F086-4229-9E70-87DB3B07690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BA39AC8-1A00-41C8-957D-33F11B962215}" type="datetime1">
              <a:rPr lang="ru-RU"/>
              <a:pPr>
                <a:defRPr/>
              </a:pPr>
              <a:t>02.03.2021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A58A713F-4042-4493-8D73-AF3C1C7D505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1D8F5F5-41AD-49ED-A81E-C1429E80AB20}" type="datetime1">
              <a:rPr lang="ru-RU"/>
              <a:pPr>
                <a:defRPr/>
              </a:pPr>
              <a:t>02.03.2021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668D6A4-05A5-49E6-8A8F-B581BBF3F9F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7" y="1109163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dirty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11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9A3960E-B09B-46FD-A848-A8053ED6E681}" type="datetime1">
              <a:rPr lang="ru-RU"/>
              <a:pPr>
                <a:defRPr/>
              </a:pPr>
              <a:t>02.03.2021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1ABAB85-F4B9-41A1-A731-DE6DF7D6A15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4382E78-BCCC-4D05-8B26-748DBAD26E66}" type="datetime1">
              <a:rPr lang="ru-RU"/>
              <a:pPr>
                <a:defRPr/>
              </a:pPr>
              <a:t>02.03.2021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E75EE99-550F-4845-8C28-2CF05D9E20E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280FF09-DA4F-4354-8ACA-DC271453B64C}" type="datetime1">
              <a:rPr lang="ru-RU"/>
              <a:pPr>
                <a:defRPr/>
              </a:pPr>
              <a:t>02.03.2021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EF1533D-C0BC-4F91-9569-3B56B39BB85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828800"/>
            <a:ext cx="8229600" cy="4302125"/>
          </a:xfrm>
        </p:spPr>
        <p:txBody>
          <a:bodyPr>
            <a:normAutofit/>
          </a:bodyPr>
          <a:lstStyle/>
          <a:p>
            <a:pPr lvl="0"/>
            <a:endParaRPr lang="ru-RU" noProof="0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4209282-F964-4DFD-A2F0-B774BEB7F60C}" type="datetime1">
              <a:rPr lang="ru-RU"/>
              <a:pPr>
                <a:defRPr/>
              </a:pPr>
              <a:t>02.03.2021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96D4499-4D86-490F-BAFA-1138CB502F4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22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23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24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25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26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1" name="Скругленный прямоугольник 29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2" name="Скругленный прямоугольник 30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6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9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Прямоугольник 10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Прямоугольник 18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90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17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E88D322-4BF4-4789-9B08-BFD4021E1974}" type="datetime1">
              <a:rPr lang="ru-RU"/>
              <a:pPr>
                <a:defRPr/>
              </a:pPr>
              <a:t>02.03.2021</a:t>
            </a:fld>
            <a:endParaRPr lang="ru-RU" dirty="0"/>
          </a:p>
        </p:txBody>
      </p:sp>
      <p:sp>
        <p:nvSpPr>
          <p:cNvPr id="18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800">
                <a:solidFill>
                  <a:prstClr val="white"/>
                </a:solidFill>
                <a:latin typeface="+mn-lt"/>
              </a:defRPr>
            </a:lvl1pPr>
          </a:lstStyle>
          <a:p>
            <a:pPr>
              <a:defRPr/>
            </a:pPr>
            <a:fld id="{E6D60540-BA82-4EE2-BCA0-5000D9A7BDD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10DBED2-638E-4B56-B5EE-9B775F226484}" type="datetime1">
              <a:rPr lang="ru-RU"/>
              <a:pPr>
                <a:defRPr/>
              </a:pPr>
              <a:t>02.03.2021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11A9680-D81E-49E5-B96A-CBBCDDAB0E4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4E3F8EF-16E7-4989-A04D-A665C6253EDB}" type="datetime1">
              <a:rPr lang="ru-RU"/>
              <a:pPr>
                <a:defRPr/>
              </a:pPr>
              <a:t>02.03.2021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B528BE0-0CD4-47AB-AB82-425B8669D4B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2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0D731699-7BBA-473C-A0BA-731DE6B51619}" type="datetime1">
              <a:rPr lang="ru-RU"/>
              <a:pPr>
                <a:defRPr/>
              </a:pPr>
              <a:t>02.03.2021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D7ECC39-5000-4470-888D-97BF0677EA4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7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7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A2AD79C-1AF5-460E-8363-4C3AA3833604}" type="datetime1">
              <a:rPr lang="ru-RU"/>
              <a:pPr>
                <a:defRPr/>
              </a:pPr>
              <a:t>02.03.2021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B260ACB-AF93-43C0-B86C-A164D6BADE9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9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9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F705A0E-2AE5-49B9-A4D4-E04509C1B171}" type="datetime1">
              <a:rPr lang="ru-RU"/>
              <a:pPr>
                <a:defRPr/>
              </a:pPr>
              <a:t>02.03.2021</a:t>
            </a:fld>
            <a:endParaRPr lang="ru-RU" dirty="0"/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9241370-9B8F-4CA1-B931-3CA0A9243DC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4E3F8EF-16E7-4989-A04D-A665C6253EDB}" type="datetime1">
              <a:rPr lang="ru-RU"/>
              <a:pPr>
                <a:defRPr/>
              </a:pPr>
              <a:t>02.03.2021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A7B60A7-F11A-42ED-90A7-11600011FBC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BA39AC8-1A00-41C8-957D-33F11B962215}" type="datetime1">
              <a:rPr lang="ru-RU"/>
              <a:pPr>
                <a:defRPr/>
              </a:pPr>
              <a:t>02.03.2021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7118B697-E623-4004-B0F8-D544A1AC2AE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1D8F5F5-41AD-49ED-A81E-C1429E80AB20}" type="datetime1">
              <a:rPr lang="ru-RU"/>
              <a:pPr>
                <a:defRPr/>
              </a:pPr>
              <a:t>02.03.2021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3C2CAA3-2389-4820-813E-FC492467953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7" y="1109163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dirty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11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9A3960E-B09B-46FD-A848-A8053ED6E681}" type="datetime1">
              <a:rPr lang="ru-RU"/>
              <a:pPr>
                <a:defRPr/>
              </a:pPr>
              <a:t>02.03.2021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7A733EB-A020-4DCB-B1E3-4DE6D983FDA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4382E78-BCCC-4D05-8B26-748DBAD26E66}" type="datetime1">
              <a:rPr lang="ru-RU"/>
              <a:pPr>
                <a:defRPr/>
              </a:pPr>
              <a:t>02.03.2021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EC381C1-F5AD-4E06-8AA2-310E91BAF6D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280FF09-DA4F-4354-8ACA-DC271453B64C}" type="datetime1">
              <a:rPr lang="ru-RU"/>
              <a:pPr>
                <a:defRPr/>
              </a:pPr>
              <a:t>02.03.2021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E51F181-3B35-4B55-8338-1F6F7469B82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828800"/>
            <a:ext cx="8229600" cy="4302125"/>
          </a:xfrm>
        </p:spPr>
        <p:txBody>
          <a:bodyPr>
            <a:normAutofit/>
          </a:bodyPr>
          <a:lstStyle/>
          <a:p>
            <a:pPr lvl="0"/>
            <a:endParaRPr lang="ru-RU" noProof="0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4209282-F964-4DFD-A2F0-B774BEB7F60C}" type="datetime1">
              <a:rPr lang="ru-RU"/>
              <a:pPr>
                <a:defRPr/>
              </a:pPr>
              <a:t>02.03.2021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A2DC5B81-353E-4DB7-9AD1-255916F05C1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BA39AC8-1A00-41C8-957D-33F11B962215}" type="datetime1">
              <a:rPr lang="ru-RU"/>
              <a:pPr>
                <a:defRPr/>
              </a:pPr>
              <a:t>02.03.2021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6E48D23-7FA8-4A1A-BF8B-5432439FCAD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fld id="{6A8FBC76-FF13-43FE-8DAB-693F66FCF1CA}" type="datetimeFigureOut">
              <a:rPr lang="ru-RU"/>
              <a:pPr>
                <a:defRPr/>
              </a:pPr>
              <a:t>02.03.2021</a:t>
            </a:fld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fld id="{F2C153D5-1403-40FF-86A3-A5B5527A01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fld id="{4E53983C-DE3B-42F9-BD8D-A8DBDE59BA2A}" type="datetimeFigureOut">
              <a:rPr lang="ru-RU"/>
              <a:pPr>
                <a:defRPr/>
              </a:pPr>
              <a:t>02.03.2021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fld id="{2C812FBE-C918-4899-B0EA-28782435BA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fld id="{552BF08A-9781-4C67-B47E-7E30C45CAD6F}" type="datetimeFigureOut">
              <a:rPr lang="ru-RU"/>
              <a:pPr>
                <a:defRPr/>
              </a:pPr>
              <a:t>02.03.2021</a:t>
            </a:fld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fld id="{F0BB777C-0D2D-412C-B766-7530181E4B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fld id="{2F32DFB7-AD19-4BE0-A086-354C09C3A3AD}" type="datetimeFigureOut">
              <a:rPr lang="ru-RU"/>
              <a:pPr>
                <a:defRPr/>
              </a:pPr>
              <a:t>02.03.2021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fld id="{1A5B9C2B-50A8-41FD-8463-DAAFAF6677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fld id="{38E7ABE4-C981-4CFC-A7E3-5D1379DB2C7C}" type="datetimeFigureOut">
              <a:rPr lang="ru-RU"/>
              <a:pPr>
                <a:defRPr/>
              </a:pPr>
              <a:t>02.03.2021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fld id="{8D6E8953-D821-4146-A7D3-E85EE6B95E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fld id="{911EE780-5802-4E61-B737-89269A62EC44}" type="datetimeFigureOut">
              <a:rPr lang="ru-RU"/>
              <a:pPr>
                <a:defRPr/>
              </a:pPr>
              <a:t>02.03.2021</a:t>
            </a:fld>
            <a:endParaRPr lang="ru-RU"/>
          </a:p>
        </p:txBody>
      </p:sp>
      <p:sp>
        <p:nvSpPr>
          <p:cNvPr id="4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fld id="{104AB644-7D76-4D23-8B48-C4937F9671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fld id="{AC27A0CD-2B3E-420B-B2DC-72902622C2CC}" type="datetimeFigureOut">
              <a:rPr lang="ru-RU"/>
              <a:pPr>
                <a:defRPr/>
              </a:pPr>
              <a:t>02.03.2021</a:t>
            </a:fld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fld id="{494BFEEF-DCEB-449F-974D-5CBCACA0DC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fld id="{CFE0F49B-89A8-400A-910B-127340810B8F}" type="datetimeFigureOut">
              <a:rPr lang="ru-RU"/>
              <a:pPr>
                <a:defRPr/>
              </a:pPr>
              <a:t>02.03.2021</a:t>
            </a:fld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fld id="{0C2B46C4-2FE1-4DCF-9281-2B3AC16ED8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fld id="{EF69AB67-8A33-4D6C-B6E7-060DB4C5FE80}" type="datetimeFigureOut">
              <a:rPr lang="ru-RU"/>
              <a:pPr>
                <a:defRPr/>
              </a:pPr>
              <a:t>02.03.2021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fld id="{01B83BF5-A8AC-48C1-A5D2-08A0C5AFA2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fld id="{8E0B97B1-E600-4EB8-B9F6-117AD7EF11CB}" type="datetimeFigureOut">
              <a:rPr lang="ru-RU"/>
              <a:pPr>
                <a:defRPr/>
              </a:pPr>
              <a:t>02.03.2021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fld id="{78B594BF-F432-4449-A987-000146E1E2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1D8F5F5-41AD-49ED-A81E-C1429E80AB20}" type="datetime1">
              <a:rPr lang="ru-RU"/>
              <a:pPr>
                <a:defRPr/>
              </a:pPr>
              <a:t>02.03.2021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A771B6AA-B544-47F4-912F-A47547D6BE8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7" y="1109163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dirty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11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9A3960E-B09B-46FD-A848-A8053ED6E681}" type="datetime1">
              <a:rPr lang="ru-RU"/>
              <a:pPr>
                <a:defRPr/>
              </a:pPr>
              <a:t>02.03.2021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B8C73FC-EE95-418C-9FA6-B160BEBD908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4382E78-BCCC-4D05-8B26-748DBAD26E66}" type="datetime1">
              <a:rPr lang="ru-RU"/>
              <a:pPr>
                <a:defRPr/>
              </a:pPr>
              <a:t>02.03.2021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D8F8584-2BFA-4C0A-8855-1856F6ACA36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theme" Target="../theme/theme6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327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3328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rgbClr val="C0504D"/>
                </a:solidFill>
              </a:defRPr>
            </a:lvl1pPr>
          </a:lstStyle>
          <a:p>
            <a:pPr>
              <a:defRPr/>
            </a:pPr>
            <a:fld id="{6F3D2DE1-ABB2-417D-9E97-A0B354CE6B71}" type="datetime1">
              <a:rPr lang="ru-RU"/>
              <a:pPr>
                <a:defRPr/>
              </a:pPr>
              <a:t>02.03.2021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rgbClr val="C0504D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088C3C4-CCCD-4C43-8A48-96CF2CB63C4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▫"/>
        <a:defRPr sz="2000" kern="1200">
          <a:solidFill>
            <a:srgbClr val="9BBB59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639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26640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rgbClr val="C0504D"/>
                </a:solidFill>
              </a:defRPr>
            </a:lvl1pPr>
          </a:lstStyle>
          <a:p>
            <a:pPr>
              <a:defRPr/>
            </a:pPr>
            <a:fld id="{6F3D2DE1-ABB2-417D-9E97-A0B354CE6B71}" type="datetime1">
              <a:rPr lang="ru-RU"/>
              <a:pPr>
                <a:defRPr/>
              </a:pPr>
              <a:t>02.03.2021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rgbClr val="C0504D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72EE0713-0BEC-449B-A409-ADF6DE6BB23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6" r:id="rId1"/>
    <p:sldLayoutId id="2147483997" r:id="rId2"/>
    <p:sldLayoutId id="2147483998" r:id="rId3"/>
    <p:sldLayoutId id="2147483999" r:id="rId4"/>
    <p:sldLayoutId id="2147484000" r:id="rId5"/>
    <p:sldLayoutId id="2147484001" r:id="rId6"/>
    <p:sldLayoutId id="2147484002" r:id="rId7"/>
    <p:sldLayoutId id="2147484003" r:id="rId8"/>
    <p:sldLayoutId id="2147484004" r:id="rId9"/>
    <p:sldLayoutId id="2147484005" r:id="rId10"/>
    <p:sldLayoutId id="2147484006" r:id="rId11"/>
    <p:sldLayoutId id="2147484007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▫"/>
        <a:defRPr sz="2000" kern="1200">
          <a:solidFill>
            <a:srgbClr val="9BBB59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951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9952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rgbClr val="C0504D"/>
                </a:solidFill>
              </a:defRPr>
            </a:lvl1pPr>
          </a:lstStyle>
          <a:p>
            <a:pPr>
              <a:defRPr/>
            </a:pPr>
            <a:fld id="{6F3D2DE1-ABB2-417D-9E97-A0B354CE6B71}" type="datetime1">
              <a:rPr lang="ru-RU"/>
              <a:pPr>
                <a:defRPr/>
              </a:pPr>
              <a:t>02.03.2021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rgbClr val="C0504D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8C07C96-27A8-4B7C-949F-961CE192CA3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8" r:id="rId1"/>
    <p:sldLayoutId id="2147484009" r:id="rId2"/>
    <p:sldLayoutId id="2147484010" r:id="rId3"/>
    <p:sldLayoutId id="2147484011" r:id="rId4"/>
    <p:sldLayoutId id="2147484012" r:id="rId5"/>
    <p:sldLayoutId id="2147484013" r:id="rId6"/>
    <p:sldLayoutId id="2147484014" r:id="rId7"/>
    <p:sldLayoutId id="2147484015" r:id="rId8"/>
    <p:sldLayoutId id="2147484016" r:id="rId9"/>
    <p:sldLayoutId id="2147484017" r:id="rId10"/>
    <p:sldLayoutId id="2147484018" r:id="rId11"/>
    <p:sldLayoutId id="2147484019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▫"/>
        <a:defRPr sz="2000" kern="1200">
          <a:solidFill>
            <a:srgbClr val="9BBB59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3263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3264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rgbClr val="C0504D"/>
                </a:solidFill>
              </a:defRPr>
            </a:lvl1pPr>
          </a:lstStyle>
          <a:p>
            <a:pPr>
              <a:defRPr/>
            </a:pPr>
            <a:fld id="{6F3D2DE1-ABB2-417D-9E97-A0B354CE6B71}" type="datetime1">
              <a:rPr lang="ru-RU"/>
              <a:pPr>
                <a:defRPr/>
              </a:pPr>
              <a:t>02.03.2021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rgbClr val="C0504D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AFF4B13-EF40-48E0-B78B-F146292849F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0" r:id="rId1"/>
    <p:sldLayoutId id="2147484021" r:id="rId2"/>
    <p:sldLayoutId id="2147484022" r:id="rId3"/>
    <p:sldLayoutId id="2147484023" r:id="rId4"/>
    <p:sldLayoutId id="2147484024" r:id="rId5"/>
    <p:sldLayoutId id="2147484025" r:id="rId6"/>
    <p:sldLayoutId id="2147484026" r:id="rId7"/>
    <p:sldLayoutId id="2147484027" r:id="rId8"/>
    <p:sldLayoutId id="2147484028" r:id="rId9"/>
    <p:sldLayoutId id="2147484029" r:id="rId10"/>
    <p:sldLayoutId id="2147484030" r:id="rId11"/>
    <p:sldLayoutId id="2147484031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▫"/>
        <a:defRPr sz="2000" kern="1200">
          <a:solidFill>
            <a:srgbClr val="9BBB59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9887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79888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rgbClr val="C0504D"/>
                </a:solidFill>
              </a:defRPr>
            </a:lvl1pPr>
          </a:lstStyle>
          <a:p>
            <a:pPr>
              <a:defRPr/>
            </a:pPr>
            <a:fld id="{6F3D2DE1-ABB2-417D-9E97-A0B354CE6B71}" type="datetime1">
              <a:rPr lang="ru-RU"/>
              <a:pPr>
                <a:defRPr/>
              </a:pPr>
              <a:t>02.03.2021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rgbClr val="C0504D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77B018DC-2CB1-44DA-8A5D-AC51EFD2E0C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0" r:id="rId1"/>
    <p:sldLayoutId id="2147484041" r:id="rId2"/>
    <p:sldLayoutId id="2147484042" r:id="rId3"/>
    <p:sldLayoutId id="2147484043" r:id="rId4"/>
    <p:sldLayoutId id="2147484044" r:id="rId5"/>
    <p:sldLayoutId id="2147484045" r:id="rId6"/>
    <p:sldLayoutId id="2147484046" r:id="rId7"/>
    <p:sldLayoutId id="2147484047" r:id="rId8"/>
    <p:sldLayoutId id="2147484048" r:id="rId9"/>
    <p:sldLayoutId id="2147484049" r:id="rId10"/>
    <p:sldLayoutId id="2147484050" r:id="rId11"/>
    <p:sldLayoutId id="2147484051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▫"/>
        <a:defRPr sz="2000" kern="1200">
          <a:solidFill>
            <a:srgbClr val="9BBB59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318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448DD68-D14C-4D52-B1CB-6A6A8B1A2CBC}" type="datetimeFigureOut">
              <a:rPr lang="ru-RU"/>
              <a:pPr>
                <a:defRPr/>
              </a:pPr>
              <a:t>02.03.2021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1EC3FE6-F776-48D9-8EFC-0A73614ACB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2" r:id="rId1"/>
    <p:sldLayoutId id="2147484053" r:id="rId2"/>
    <p:sldLayoutId id="2147484054" r:id="rId3"/>
    <p:sldLayoutId id="2147484055" r:id="rId4"/>
    <p:sldLayoutId id="2147484056" r:id="rId5"/>
    <p:sldLayoutId id="2147484057" r:id="rId6"/>
    <p:sldLayoutId id="2147484058" r:id="rId7"/>
    <p:sldLayoutId id="2147484059" r:id="rId8"/>
    <p:sldLayoutId id="2147484060" r:id="rId9"/>
    <p:sldLayoutId id="2147484061" r:id="rId10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9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9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5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0825" y="4143375"/>
            <a:ext cx="8713788" cy="2308225"/>
          </a:xfrm>
        </p:spPr>
        <p:txBody>
          <a:bodyPr>
            <a:normAutofit fontScale="92500"/>
          </a:bodyPr>
          <a:lstStyle/>
          <a:p>
            <a:pPr algn="ctr" eaLnBrk="1" hangingPunct="1">
              <a:lnSpc>
                <a:spcPct val="80000"/>
              </a:lnSpc>
              <a:defRPr/>
            </a:pPr>
            <a:r>
              <a:rPr lang="ru-RU" sz="3100" b="1" dirty="0">
                <a:solidFill>
                  <a:srgbClr val="44332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Проект бюджета</a:t>
            </a:r>
          </a:p>
          <a:p>
            <a:pPr algn="ctr" eaLnBrk="1" hangingPunct="1">
              <a:lnSpc>
                <a:spcPct val="80000"/>
              </a:lnSpc>
              <a:defRPr/>
            </a:pPr>
            <a:r>
              <a:rPr lang="ru-RU" sz="3100" b="1" dirty="0">
                <a:solidFill>
                  <a:srgbClr val="44332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Митякинского сельского поселения Тарасовского района</a:t>
            </a:r>
          </a:p>
          <a:p>
            <a:pPr algn="ctr" eaLnBrk="1" hangingPunct="1">
              <a:lnSpc>
                <a:spcPct val="80000"/>
              </a:lnSpc>
              <a:defRPr/>
            </a:pPr>
            <a:r>
              <a:rPr lang="ru-RU" sz="3100" b="1" dirty="0">
                <a:solidFill>
                  <a:srgbClr val="44332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на 2021 год </a:t>
            </a:r>
          </a:p>
          <a:p>
            <a:pPr algn="ctr" eaLnBrk="1" hangingPunct="1">
              <a:lnSpc>
                <a:spcPct val="80000"/>
              </a:lnSpc>
              <a:defRPr/>
            </a:pPr>
            <a:r>
              <a:rPr lang="ru-RU" sz="3100" b="1" dirty="0">
                <a:solidFill>
                  <a:srgbClr val="44332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и на плановый период 2022 и 2023 годов</a:t>
            </a:r>
          </a:p>
        </p:txBody>
      </p:sp>
      <p:pic>
        <p:nvPicPr>
          <p:cNvPr id="118786" name="Picture 2" descr="K:\ГО и ЧС\Диск И\ВАСЁК\Новая папка\фотки м\докзем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6600" y="1052513"/>
            <a:ext cx="2413000" cy="2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8787" name="AutoShape 7"/>
          <p:cNvSpPr>
            <a:spLocks noChangeArrowheads="1"/>
          </p:cNvSpPr>
          <p:nvPr/>
        </p:nvSpPr>
        <p:spPr bwMode="auto">
          <a:xfrm>
            <a:off x="1042988" y="260350"/>
            <a:ext cx="7127875" cy="609600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dirty="0"/>
              <a:t>АДМИНИСТРАЦИЯ МИТЯКИНСКОГО СЕЛЬСКОГО ПОСЕЛЕНИЯ</a:t>
            </a:r>
          </a:p>
        </p:txBody>
      </p:sp>
    </p:spTree>
  </p:cSld>
  <p:clrMapOvr>
    <a:masterClrMapping/>
  </p:clrMapOvr>
  <p:transition spd="slow">
    <p:cover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7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836613"/>
            <a:ext cx="9144000" cy="719137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Расходы бюджета Митякинского сельского поселения </a:t>
            </a:r>
            <a:br>
              <a:rPr lang="ru-RU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в рамках программ в 2020 – 2022 годах, тыс. рублей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745163" y="117475"/>
            <a:ext cx="2843212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9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Администрация Митякинского</a:t>
            </a:r>
          </a:p>
          <a:p>
            <a:pPr algn="ctr">
              <a:defRPr/>
            </a:pPr>
            <a:r>
              <a:rPr lang="ru-RU" sz="9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сельского поселения</a:t>
            </a:r>
          </a:p>
        </p:txBody>
      </p:sp>
      <p:sp>
        <p:nvSpPr>
          <p:cNvPr id="129027" name="Номер слайда 11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9B3539C-14AA-449F-B9D4-73D8D235BCE4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ru-RU"/>
          </a:p>
        </p:txBody>
      </p:sp>
      <p:graphicFrame>
        <p:nvGraphicFramePr>
          <p:cNvPr id="129190" name="Group 16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5186361"/>
              </p:ext>
            </p:extLst>
          </p:nvPr>
        </p:nvGraphicFramePr>
        <p:xfrm>
          <a:off x="611560" y="2492896"/>
          <a:ext cx="7600950" cy="3239772"/>
        </p:xfrm>
        <a:graphic>
          <a:graphicData uri="http://schemas.openxmlformats.org/drawingml/2006/table">
            <a:tbl>
              <a:tblPr/>
              <a:tblGrid>
                <a:gridCol w="4019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04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620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588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714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муниципальной программы Митякинского сельского поселения</a:t>
                      </a:r>
                    </a:p>
                  </a:txBody>
                  <a:tcPr marL="64413" marR="6441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 год</a:t>
                      </a:r>
                    </a:p>
                  </a:txBody>
                  <a:tcPr marL="64413" marR="6441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</a:p>
                  </a:txBody>
                  <a:tcPr marL="64413" marR="6441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</a:p>
                  </a:txBody>
                  <a:tcPr marL="64413" marR="6441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9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89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kumimoji="0" 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5819,9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2394,8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2755,7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4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«Информационное общество» 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377,9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2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«Муниципальная политика»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116,0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2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«Обеспечение качествен­ными жилищно-комму­нальными услугами насе­ления  Митякинского сельского поселения »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999,1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8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«Развитие культуры»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4296,9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2394,8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2755,7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«Формирование современной городской среды территории муниципального образования «</a:t>
                      </a:r>
                      <a:r>
                        <a:rPr kumimoji="0" lang="ru-RU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Митякинское</a:t>
                      </a: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сельское поселение»»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30,0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129192" name="Picture 168" descr="kak-uluchshit-kachestvo-video-v-skayp1926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33375"/>
            <a:ext cx="1619250" cy="125412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770563" y="130175"/>
            <a:ext cx="2843212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900" b="1" dirty="0">
                <a:solidFill>
                  <a:srgbClr val="5A2C6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Администрация Митякинского</a:t>
            </a:r>
          </a:p>
          <a:p>
            <a:pPr algn="ctr">
              <a:defRPr/>
            </a:pPr>
            <a:r>
              <a:rPr lang="ru-RU" sz="900" b="1" dirty="0">
                <a:solidFill>
                  <a:srgbClr val="5A2C6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сельского поселения</a:t>
            </a:r>
          </a:p>
        </p:txBody>
      </p:sp>
      <p:sp>
        <p:nvSpPr>
          <p:cNvPr id="18" name="Заголовок 7"/>
          <p:cNvSpPr>
            <a:spLocks noGrp="1"/>
          </p:cNvSpPr>
          <p:nvPr>
            <p:ph type="title" idx="4294967295"/>
          </p:nvPr>
        </p:nvSpPr>
        <p:spPr>
          <a:xfrm>
            <a:off x="36255" y="452227"/>
            <a:ext cx="5612344" cy="1066800"/>
          </a:xfrm>
        </p:spPr>
        <p:txBody>
          <a:bodyPr lIns="45720" tIns="0" rIns="45720" bIns="0" anchor="b">
            <a:noAutofit/>
          </a:bodyPr>
          <a:lstStyle/>
          <a:p>
            <a:pPr eaLnBrk="1" hangingPunct="1">
              <a:defRPr/>
            </a:pPr>
            <a:r>
              <a:rPr lang="ru-RU" sz="2400" b="1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Реализация указов Президента</a:t>
            </a:r>
            <a:br>
              <a:rPr lang="ru-RU" sz="2400" b="1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</a:br>
            <a:r>
              <a:rPr lang="ru-RU" sz="2400" b="1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Российской Федерации</a:t>
            </a:r>
            <a:endParaRPr lang="ru-RU" sz="2400" b="1" cap="all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sp>
        <p:nvSpPr>
          <p:cNvPr id="130051" name="Номер слайда 8"/>
          <p:cNvSpPr>
            <a:spLocks noGrp="1"/>
          </p:cNvSpPr>
          <p:nvPr>
            <p:ph type="sldNum" sz="quarter" idx="12"/>
          </p:nvPr>
        </p:nvSpPr>
        <p:spPr bwMode="auto">
          <a:xfrm>
            <a:off x="6251575" y="6556375"/>
            <a:ext cx="588963" cy="228600"/>
          </a:xfrm>
          <a:ln>
            <a:miter lim="800000"/>
            <a:headEnd/>
            <a:tailEnd/>
          </a:ln>
        </p:spPr>
        <p:txBody>
          <a:bodyPr wrap="square" lIns="0" tIns="0" rIns="0" bIns="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CD1A1F9-BE4C-4E3D-9578-05F08F4EAA48}" type="slidenum">
              <a:rPr lang="ru-RU" sz="1100">
                <a:solidFill>
                  <a:schemeClr val="tx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ru-RU" sz="1100">
              <a:solidFill>
                <a:schemeClr val="tx2"/>
              </a:solidFill>
            </a:endParaRPr>
          </a:p>
        </p:txBody>
      </p: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2701396916"/>
              </p:ext>
            </p:extLst>
          </p:nvPr>
        </p:nvGraphicFramePr>
        <p:xfrm>
          <a:off x="-15793" y="2204178"/>
          <a:ext cx="4068073" cy="40836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2" name="Схема 11"/>
          <p:cNvGraphicFramePr/>
          <p:nvPr/>
        </p:nvGraphicFramePr>
        <p:xfrm>
          <a:off x="3858023" y="2203855"/>
          <a:ext cx="4992216" cy="16742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9" name="Заголовок 7"/>
          <p:cNvSpPr txBox="1">
            <a:spLocks/>
          </p:cNvSpPr>
          <p:nvPr/>
        </p:nvSpPr>
        <p:spPr>
          <a:xfrm>
            <a:off x="36513" y="1374775"/>
            <a:ext cx="3889375" cy="1066800"/>
          </a:xfrm>
          <a:prstGeom prst="rect">
            <a:avLst/>
          </a:prstGeom>
        </p:spPr>
        <p:txBody>
          <a:bodyPr anchor="ctr"/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1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Повышение заработной платы работников бюджетного сектора экономики</a:t>
            </a:r>
          </a:p>
        </p:txBody>
      </p:sp>
      <p:grpSp>
        <p:nvGrpSpPr>
          <p:cNvPr id="130056" name="Группа 19"/>
          <p:cNvGrpSpPr>
            <a:grpSpLocks/>
          </p:cNvGrpSpPr>
          <p:nvPr/>
        </p:nvGrpSpPr>
        <p:grpSpPr bwMode="auto">
          <a:xfrm>
            <a:off x="4025900" y="1971675"/>
            <a:ext cx="1266825" cy="606425"/>
            <a:chOff x="1336" y="502272"/>
            <a:chExt cx="1589158" cy="669696"/>
          </a:xfrm>
        </p:grpSpPr>
        <p:sp>
          <p:nvSpPr>
            <p:cNvPr id="21" name="Скругленный прямоугольник 20"/>
            <p:cNvSpPr/>
            <p:nvPr/>
          </p:nvSpPr>
          <p:spPr>
            <a:xfrm>
              <a:off x="1336" y="502272"/>
              <a:ext cx="1589158" cy="669696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Скругленный прямоугольник 4"/>
            <p:cNvSpPr/>
            <p:nvPr/>
          </p:nvSpPr>
          <p:spPr>
            <a:xfrm>
              <a:off x="33199" y="535582"/>
              <a:ext cx="1525432" cy="60307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06680" tIns="106680" rIns="106680" bIns="106680" spcCol="1270" anchor="ctr"/>
            <a:lstStyle/>
            <a:p>
              <a:pPr algn="ctr" defTabSz="12446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100" b="1" i="1" dirty="0">
                  <a:solidFill>
                    <a:prstClr val="white"/>
                  </a:solidFill>
                </a:rPr>
                <a:t>Средняя зарплата (рублей)</a:t>
              </a:r>
            </a:p>
          </p:txBody>
        </p:sp>
      </p:grpSp>
      <p:grpSp>
        <p:nvGrpSpPr>
          <p:cNvPr id="130057" name="Группа 22"/>
          <p:cNvGrpSpPr>
            <a:grpSpLocks/>
          </p:cNvGrpSpPr>
          <p:nvPr/>
        </p:nvGrpSpPr>
        <p:grpSpPr bwMode="auto">
          <a:xfrm>
            <a:off x="5648325" y="1971675"/>
            <a:ext cx="1266825" cy="606425"/>
            <a:chOff x="1336" y="502272"/>
            <a:chExt cx="1589158" cy="669696"/>
          </a:xfrm>
        </p:grpSpPr>
        <p:sp>
          <p:nvSpPr>
            <p:cNvPr id="25" name="Скругленный прямоугольник 24"/>
            <p:cNvSpPr/>
            <p:nvPr/>
          </p:nvSpPr>
          <p:spPr>
            <a:xfrm>
              <a:off x="1336" y="502272"/>
              <a:ext cx="1589158" cy="669696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Скругленный прямоугольник 4"/>
            <p:cNvSpPr/>
            <p:nvPr/>
          </p:nvSpPr>
          <p:spPr>
            <a:xfrm>
              <a:off x="33199" y="535582"/>
              <a:ext cx="1525432" cy="60307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06680" tIns="106680" rIns="106680" bIns="106680" spcCol="1270" anchor="ctr"/>
            <a:lstStyle/>
            <a:p>
              <a:pPr algn="ctr" defTabSz="12446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100" b="1" i="1" dirty="0">
                  <a:solidFill>
                    <a:prstClr val="white"/>
                  </a:solidFill>
                </a:rPr>
                <a:t>Средняя зарплата (рублей)</a:t>
              </a:r>
            </a:p>
          </p:txBody>
        </p:sp>
      </p:grpSp>
      <p:grpSp>
        <p:nvGrpSpPr>
          <p:cNvPr id="130058" name="Группа 26"/>
          <p:cNvGrpSpPr>
            <a:grpSpLocks/>
          </p:cNvGrpSpPr>
          <p:nvPr/>
        </p:nvGrpSpPr>
        <p:grpSpPr bwMode="auto">
          <a:xfrm>
            <a:off x="7329488" y="1974850"/>
            <a:ext cx="1266825" cy="604838"/>
            <a:chOff x="1336" y="502272"/>
            <a:chExt cx="1589158" cy="669696"/>
          </a:xfrm>
        </p:grpSpPr>
        <p:sp>
          <p:nvSpPr>
            <p:cNvPr id="28" name="Скругленный прямоугольник 27"/>
            <p:cNvSpPr/>
            <p:nvPr/>
          </p:nvSpPr>
          <p:spPr>
            <a:xfrm>
              <a:off x="1336" y="502272"/>
              <a:ext cx="1589158" cy="669696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Скругленный прямоугольник 4"/>
            <p:cNvSpPr/>
            <p:nvPr/>
          </p:nvSpPr>
          <p:spPr>
            <a:xfrm>
              <a:off x="33199" y="535669"/>
              <a:ext cx="1525432" cy="60290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06680" tIns="106680" rIns="106680" bIns="106680" spcCol="1270" anchor="ctr"/>
            <a:lstStyle/>
            <a:p>
              <a:pPr algn="ctr" defTabSz="12446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100" b="1" i="1" dirty="0">
                  <a:solidFill>
                    <a:prstClr val="white"/>
                  </a:solidFill>
                </a:rPr>
                <a:t>Средняя зарплата (рублей)</a:t>
              </a:r>
            </a:p>
          </p:txBody>
        </p:sp>
      </p:grp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4140200" y="1268413"/>
            <a:ext cx="1103313" cy="369332"/>
          </a:xfrm>
          <a:prstGeom prst="rect">
            <a:avLst/>
          </a:prstGeom>
          <a:solidFill>
            <a:schemeClr val="folHlink"/>
          </a:solidFill>
          <a:ln w="40005" algn="ctr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Trebuchet MS" pitchFamily="34" charset="0"/>
              </a:rPr>
              <a:t>2021 год</a:t>
            </a: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5724525" y="1268413"/>
            <a:ext cx="1108075" cy="369332"/>
          </a:xfrm>
          <a:prstGeom prst="rect">
            <a:avLst/>
          </a:prstGeom>
          <a:solidFill>
            <a:schemeClr val="folHlink"/>
          </a:solidFill>
          <a:ln w="40005" algn="ctr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Trebuchet MS" pitchFamily="34" charset="0"/>
              </a:rPr>
              <a:t>2022год</a:t>
            </a: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7380288" y="1268413"/>
            <a:ext cx="1103312" cy="369332"/>
          </a:xfrm>
          <a:prstGeom prst="rect">
            <a:avLst/>
          </a:prstGeom>
          <a:solidFill>
            <a:schemeClr val="folHlink"/>
          </a:solidFill>
          <a:ln w="40005" algn="ctr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Trebuchet MS" pitchFamily="34" charset="0"/>
              </a:rPr>
              <a:t>2023 год</a:t>
            </a:r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>
            <a:off x="5495925" y="1268413"/>
            <a:ext cx="0" cy="54006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7192963" y="1266825"/>
            <a:ext cx="0" cy="54006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071" name="Rectangle 23"/>
          <p:cNvSpPr>
            <a:spLocks noChangeArrowheads="1"/>
          </p:cNvSpPr>
          <p:nvPr/>
        </p:nvSpPr>
        <p:spPr bwMode="auto">
          <a:xfrm>
            <a:off x="3851275" y="3357563"/>
            <a:ext cx="1203325" cy="8413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dirty="0"/>
              <a:t>30 750,3</a:t>
            </a:r>
          </a:p>
        </p:txBody>
      </p:sp>
      <p:sp>
        <p:nvSpPr>
          <p:cNvPr id="130072" name="Rectangle 24"/>
          <p:cNvSpPr>
            <a:spLocks noChangeArrowheads="1"/>
          </p:cNvSpPr>
          <p:nvPr/>
        </p:nvSpPr>
        <p:spPr bwMode="auto">
          <a:xfrm>
            <a:off x="5746527" y="3357563"/>
            <a:ext cx="1201737" cy="8413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dirty="0"/>
              <a:t>32 595,3</a:t>
            </a:r>
          </a:p>
        </p:txBody>
      </p:sp>
      <p:sp>
        <p:nvSpPr>
          <p:cNvPr id="130073" name="Rectangle 25"/>
          <p:cNvSpPr>
            <a:spLocks noChangeArrowheads="1"/>
          </p:cNvSpPr>
          <p:nvPr/>
        </p:nvSpPr>
        <p:spPr bwMode="auto">
          <a:xfrm>
            <a:off x="7349565" y="3357563"/>
            <a:ext cx="1130300" cy="8413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dirty="0"/>
              <a:t>34 779,2</a:t>
            </a:r>
          </a:p>
        </p:txBody>
      </p:sp>
    </p:spTree>
  </p:cSld>
  <p:clrMapOvr>
    <a:masterClrMapping/>
  </p:clrMapOvr>
  <p:transition spd="slow">
    <p:cover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753100" y="130175"/>
            <a:ext cx="2843213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900" b="1" dirty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Администрация Митякинского</a:t>
            </a:r>
          </a:p>
          <a:p>
            <a:pPr algn="ctr">
              <a:defRPr/>
            </a:pPr>
            <a:r>
              <a:rPr lang="ru-RU" sz="900" b="1" dirty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сельского поселения</a:t>
            </a:r>
          </a:p>
        </p:txBody>
      </p:sp>
      <p:sp>
        <p:nvSpPr>
          <p:cNvPr id="131075" name="Номер слайда 8"/>
          <p:cNvSpPr>
            <a:spLocks noGrp="1"/>
          </p:cNvSpPr>
          <p:nvPr>
            <p:ph type="sldNum" sz="quarter" idx="12"/>
          </p:nvPr>
        </p:nvSpPr>
        <p:spPr bwMode="auto">
          <a:xfrm>
            <a:off x="6251575" y="6556375"/>
            <a:ext cx="588963" cy="228600"/>
          </a:xfrm>
          <a:ln>
            <a:miter lim="800000"/>
            <a:headEnd/>
            <a:tailEnd/>
          </a:ln>
        </p:spPr>
        <p:txBody>
          <a:bodyPr wrap="square" lIns="0" tIns="0" rIns="0" bIns="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1847519-68D9-47C4-939D-136E4F1C6F4E}" type="slidenum">
              <a:rPr lang="ru-RU" sz="1100">
                <a:solidFill>
                  <a:schemeClr val="tx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ru-RU" sz="1100">
              <a:solidFill>
                <a:schemeClr val="tx2"/>
              </a:solidFill>
            </a:endParaRPr>
          </a:p>
        </p:txBody>
      </p:sp>
      <p:sp>
        <p:nvSpPr>
          <p:cNvPr id="131077" name="AutoShape 8"/>
          <p:cNvSpPr>
            <a:spLocks noChangeArrowheads="1"/>
          </p:cNvSpPr>
          <p:nvPr/>
        </p:nvSpPr>
        <p:spPr bwMode="auto">
          <a:xfrm>
            <a:off x="971600" y="2780950"/>
            <a:ext cx="3507641" cy="1152525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200" b="1" dirty="0"/>
              <a:t>Обеспечение качествен-</a:t>
            </a:r>
          </a:p>
          <a:p>
            <a:pPr algn="ctr"/>
            <a:r>
              <a:rPr lang="ru-RU" sz="1200" b="1" dirty="0" err="1"/>
              <a:t>ными</a:t>
            </a:r>
            <a:r>
              <a:rPr lang="ru-RU" sz="1200" b="1" dirty="0"/>
              <a:t> жилищно-</a:t>
            </a:r>
            <a:r>
              <a:rPr lang="ru-RU" sz="1200" b="1" dirty="0" err="1"/>
              <a:t>коммуналь</a:t>
            </a:r>
            <a:endParaRPr lang="ru-RU" sz="1200" b="1" dirty="0"/>
          </a:p>
          <a:p>
            <a:pPr algn="ctr"/>
            <a:r>
              <a:rPr lang="ru-RU" sz="1200" b="1" dirty="0" err="1"/>
              <a:t>ными</a:t>
            </a:r>
            <a:r>
              <a:rPr lang="ru-RU" sz="1200" b="1" dirty="0"/>
              <a:t>  услугами населения</a:t>
            </a:r>
          </a:p>
          <a:p>
            <a:pPr algn="ctr"/>
            <a:r>
              <a:rPr lang="ru-RU" sz="1200" b="1" dirty="0"/>
              <a:t> Митякинского сельского</a:t>
            </a:r>
          </a:p>
          <a:p>
            <a:pPr algn="ctr"/>
            <a:r>
              <a:rPr lang="ru-RU" sz="1200" b="1" dirty="0"/>
              <a:t> поселения</a:t>
            </a:r>
            <a:r>
              <a:rPr lang="ru-RU" b="1" dirty="0"/>
              <a:t> </a:t>
            </a:r>
            <a:r>
              <a:rPr lang="ru-RU" sz="1200" b="1" dirty="0"/>
              <a:t>17%</a:t>
            </a:r>
          </a:p>
        </p:txBody>
      </p:sp>
      <p:sp>
        <p:nvSpPr>
          <p:cNvPr id="131081" name="AutoShape 12"/>
          <p:cNvSpPr>
            <a:spLocks noChangeArrowheads="1"/>
          </p:cNvSpPr>
          <p:nvPr/>
        </p:nvSpPr>
        <p:spPr bwMode="auto">
          <a:xfrm>
            <a:off x="5364088" y="2852936"/>
            <a:ext cx="2376487" cy="1142011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200" b="1" dirty="0"/>
              <a:t>Муниципальная политика</a:t>
            </a:r>
          </a:p>
          <a:p>
            <a:pPr algn="ctr"/>
            <a:r>
              <a:rPr lang="ru-RU" sz="1200" b="1" dirty="0"/>
              <a:t>2 % </a:t>
            </a:r>
          </a:p>
        </p:txBody>
      </p:sp>
      <p:sp>
        <p:nvSpPr>
          <p:cNvPr id="131082" name="AutoShape 13"/>
          <p:cNvSpPr>
            <a:spLocks noChangeArrowheads="1"/>
          </p:cNvSpPr>
          <p:nvPr/>
        </p:nvSpPr>
        <p:spPr bwMode="auto">
          <a:xfrm>
            <a:off x="5076056" y="4869160"/>
            <a:ext cx="2383825" cy="1081087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200" b="1" dirty="0"/>
              <a:t>Информационное общество</a:t>
            </a:r>
            <a:endParaRPr lang="ru-RU" b="1" dirty="0"/>
          </a:p>
          <a:p>
            <a:pPr algn="ctr"/>
            <a:r>
              <a:rPr lang="ru-RU" sz="1200" b="1" dirty="0"/>
              <a:t>6%</a:t>
            </a:r>
          </a:p>
        </p:txBody>
      </p:sp>
      <p:sp>
        <p:nvSpPr>
          <p:cNvPr id="131083" name="AutoShape 14"/>
          <p:cNvSpPr>
            <a:spLocks noChangeArrowheads="1"/>
          </p:cNvSpPr>
          <p:nvPr/>
        </p:nvSpPr>
        <p:spPr bwMode="auto">
          <a:xfrm>
            <a:off x="1475656" y="5256915"/>
            <a:ext cx="2016125" cy="1185863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200" b="1" dirty="0"/>
              <a:t>Развитие культуры</a:t>
            </a:r>
          </a:p>
          <a:p>
            <a:pPr algn="ctr"/>
            <a:r>
              <a:rPr lang="ru-RU" sz="1200" b="1" dirty="0"/>
              <a:t> </a:t>
            </a:r>
          </a:p>
          <a:p>
            <a:pPr algn="ctr"/>
            <a:r>
              <a:rPr lang="ru-RU" sz="1200" b="1" dirty="0"/>
              <a:t>73,8%</a:t>
            </a:r>
            <a:r>
              <a:rPr lang="ru-RU" b="1" dirty="0"/>
              <a:t> </a:t>
            </a:r>
          </a:p>
        </p:txBody>
      </p:sp>
      <p:sp>
        <p:nvSpPr>
          <p:cNvPr id="131085" name="AutoShape 16"/>
          <p:cNvSpPr>
            <a:spLocks noChangeArrowheads="1"/>
          </p:cNvSpPr>
          <p:nvPr/>
        </p:nvSpPr>
        <p:spPr bwMode="auto">
          <a:xfrm>
            <a:off x="250825" y="333375"/>
            <a:ext cx="8497888" cy="1511300"/>
          </a:xfrm>
          <a:prstGeom prst="horizontalScrol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 dirty="0"/>
              <a:t>Доля муниципальных программ в общем объеме расходов,</a:t>
            </a:r>
          </a:p>
          <a:p>
            <a:pPr algn="ctr"/>
            <a:r>
              <a:rPr lang="ru-RU" b="1" dirty="0"/>
              <a:t>запланированных на реализацию муниципальных программ</a:t>
            </a:r>
          </a:p>
          <a:p>
            <a:pPr algn="ctr"/>
            <a:r>
              <a:rPr lang="ru-RU" b="1" dirty="0"/>
              <a:t>Митякинского сельского поселения в 2020 году</a:t>
            </a:r>
          </a:p>
        </p:txBody>
      </p:sp>
      <p:sp>
        <p:nvSpPr>
          <p:cNvPr id="2" name="Стрелка вниз 1"/>
          <p:cNvSpPr/>
          <p:nvPr/>
        </p:nvSpPr>
        <p:spPr>
          <a:xfrm rot="1358197">
            <a:off x="2915816" y="1700808"/>
            <a:ext cx="576064" cy="10081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 rot="20623523">
            <a:off x="6524533" y="1757955"/>
            <a:ext cx="576064" cy="10081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 rot="1358197">
            <a:off x="4395298" y="1705823"/>
            <a:ext cx="576064" cy="419473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 rot="674595">
            <a:off x="7815685" y="1633490"/>
            <a:ext cx="576064" cy="371834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971600" y="4293096"/>
            <a:ext cx="2952328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>
                <a:solidFill>
                  <a:schemeClr val="tx1"/>
                </a:solidFill>
              </a:rPr>
              <a:t>Защита населения и территории от чрезвычайных ситуаций, обеспечение пожарной безопасности людей на водных объектах  0,09%</a:t>
            </a:r>
          </a:p>
        </p:txBody>
      </p:sp>
      <p:sp>
        <p:nvSpPr>
          <p:cNvPr id="14" name="Стрелка вниз 13"/>
          <p:cNvSpPr/>
          <p:nvPr/>
        </p:nvSpPr>
        <p:spPr>
          <a:xfrm rot="1358197">
            <a:off x="3635897" y="3299136"/>
            <a:ext cx="576064" cy="10081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cover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753100" y="130175"/>
            <a:ext cx="2843213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900" b="1" dirty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Администрация Митякинского</a:t>
            </a:r>
          </a:p>
          <a:p>
            <a:pPr algn="ctr">
              <a:defRPr/>
            </a:pPr>
            <a:r>
              <a:rPr lang="ru-RU" sz="900" b="1" dirty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сельского поселения</a:t>
            </a:r>
          </a:p>
        </p:txBody>
      </p:sp>
      <p:sp>
        <p:nvSpPr>
          <p:cNvPr id="132099" name="Номер слайда 8"/>
          <p:cNvSpPr>
            <a:spLocks noGrp="1"/>
          </p:cNvSpPr>
          <p:nvPr>
            <p:ph type="sldNum" sz="quarter" idx="12"/>
          </p:nvPr>
        </p:nvSpPr>
        <p:spPr bwMode="auto">
          <a:xfrm>
            <a:off x="6251575" y="6556375"/>
            <a:ext cx="588963" cy="228600"/>
          </a:xfrm>
          <a:ln>
            <a:miter lim="800000"/>
            <a:headEnd/>
            <a:tailEnd/>
          </a:ln>
        </p:spPr>
        <p:txBody>
          <a:bodyPr wrap="square" lIns="0" tIns="0" rIns="0" bIns="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FE6FCF9-E9A7-428D-B772-6C41E1FB488D}" type="slidenum">
              <a:rPr lang="ru-RU" sz="1100">
                <a:solidFill>
                  <a:schemeClr val="tx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ru-RU" sz="1100">
              <a:solidFill>
                <a:schemeClr val="tx2"/>
              </a:solidFill>
            </a:endParaRPr>
          </a:p>
        </p:txBody>
      </p:sp>
      <p:graphicFrame>
        <p:nvGraphicFramePr>
          <p:cNvPr id="2" name="Objec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15595946"/>
              </p:ext>
            </p:extLst>
          </p:nvPr>
        </p:nvGraphicFramePr>
        <p:xfrm>
          <a:off x="454025" y="1988840"/>
          <a:ext cx="8689975" cy="57896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95536" y="2135188"/>
            <a:ext cx="1152525" cy="3079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i="1" dirty="0" err="1"/>
              <a:t>тыс.руб</a:t>
            </a:r>
            <a:r>
              <a:rPr lang="ru-RU" sz="1400" b="1" i="1" dirty="0"/>
              <a:t>.</a:t>
            </a:r>
          </a:p>
        </p:txBody>
      </p:sp>
      <p:sp>
        <p:nvSpPr>
          <p:cNvPr id="132110" name="AutoShape 14"/>
          <p:cNvSpPr>
            <a:spLocks noChangeArrowheads="1"/>
          </p:cNvSpPr>
          <p:nvPr/>
        </p:nvSpPr>
        <p:spPr bwMode="auto">
          <a:xfrm>
            <a:off x="755650" y="836613"/>
            <a:ext cx="7777163" cy="936625"/>
          </a:xfrm>
          <a:prstGeom prst="wedgeRoundRectCallout">
            <a:avLst>
              <a:gd name="adj1" fmla="val 9991"/>
              <a:gd name="adj2" fmla="val 35764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ru-RU" b="1" i="1" dirty="0"/>
              <a:t>Объем бюджетных ассигнований на реализацию муниципальных</a:t>
            </a:r>
          </a:p>
          <a:p>
            <a:pPr algn="ctr"/>
            <a:r>
              <a:rPr lang="ru-RU" b="1" i="1" dirty="0"/>
              <a:t>программ в 2020 - 2022 годах</a:t>
            </a:r>
          </a:p>
        </p:txBody>
      </p:sp>
    </p:spTree>
  </p:cSld>
  <p:clrMapOvr>
    <a:masterClrMapping/>
  </p:clrMapOvr>
  <p:transition spd="slow">
    <p:cover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ru-RU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Динамика расходов бюджета </a:t>
            </a:r>
            <a:br>
              <a:rPr lang="ru-RU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</a:br>
            <a:r>
              <a:rPr lang="ru-RU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Митякинского сельского поселения Тарасовского района </a:t>
            </a:r>
            <a:br>
              <a:rPr lang="ru-RU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</a:br>
            <a:r>
              <a:rPr lang="ru-RU" sz="2400" b="1" dirty="0">
                <a:solidFill>
                  <a:srgbClr val="E46C0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на культуру</a:t>
            </a:r>
            <a:endParaRPr lang="ru-RU" sz="2400" dirty="0">
              <a:solidFill>
                <a:srgbClr val="E46C0A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2" name="Object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261786703"/>
              </p:ext>
            </p:extLst>
          </p:nvPr>
        </p:nvGraphicFramePr>
        <p:xfrm>
          <a:off x="457200" y="2249488"/>
          <a:ext cx="40386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4148" name="Номер слайда 8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F0D0C10-195B-4407-BF6E-06925FB89B1E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5741988" y="119063"/>
            <a:ext cx="2843212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9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Администрация Митякинского </a:t>
            </a:r>
          </a:p>
          <a:p>
            <a:pPr algn="ctr">
              <a:defRPr/>
            </a:pPr>
            <a:r>
              <a:rPr lang="ru-RU" sz="9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сельского поселения</a:t>
            </a:r>
          </a:p>
        </p:txBody>
      </p:sp>
      <p:pic>
        <p:nvPicPr>
          <p:cNvPr id="134155" name="Picture 11" descr="F:\Культура\МДК 2011-2013г\Отчет концерт Май2011г\Вешки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996952"/>
            <a:ext cx="4536504" cy="2880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over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69" name="Номер слайда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C8E5C52-C410-45F0-A7F8-DEC0A8CE98E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ru-RU"/>
          </a:p>
        </p:txBody>
      </p:sp>
      <p:pic>
        <p:nvPicPr>
          <p:cNvPr id="135170" name="Picture 2" descr="C:\Documents and Settings\user\Документы\отправление почты\2014\май\фото слайд\Изображение 09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542925"/>
            <a:ext cx="9144000" cy="6315075"/>
          </a:xfrm>
        </p:spPr>
      </p:pic>
      <p:sp>
        <p:nvSpPr>
          <p:cNvPr id="6" name="Прямоугольник 5"/>
          <p:cNvSpPr/>
          <p:nvPr/>
        </p:nvSpPr>
        <p:spPr>
          <a:xfrm>
            <a:off x="5357813" y="0"/>
            <a:ext cx="3500437" cy="457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Администрация Митякинского</a:t>
            </a:r>
          </a:p>
          <a:p>
            <a:pPr algn="ctr">
              <a:defRPr/>
            </a:pPr>
            <a:r>
              <a:rPr lang="ru-RU" sz="1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сельского поселения</a:t>
            </a:r>
          </a:p>
        </p:txBody>
      </p:sp>
      <p:pic>
        <p:nvPicPr>
          <p:cNvPr id="135172" name="Picture 2" descr="K:\ГО и ЧС\Диск И\ВАСЁК\Новая папка\фото благоустройство\Плотины Земцовского сельского поселения\Пономаревка\P618006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674" y="431138"/>
            <a:ext cx="9144000" cy="639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5173" name="TextBox 1"/>
          <p:cNvSpPr txBox="1">
            <a:spLocks noChangeArrowheads="1"/>
          </p:cNvSpPr>
          <p:nvPr/>
        </p:nvSpPr>
        <p:spPr bwMode="auto">
          <a:xfrm>
            <a:off x="4572000" y="4724400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>
              <a:latin typeface="Georgia" pitchFamily="18" charset="0"/>
            </a:endParaRPr>
          </a:p>
        </p:txBody>
      </p:sp>
      <p:sp>
        <p:nvSpPr>
          <p:cNvPr id="3" name="Круглая лента лицом вверх 2"/>
          <p:cNvSpPr/>
          <p:nvPr/>
        </p:nvSpPr>
        <p:spPr>
          <a:xfrm>
            <a:off x="184150" y="792956"/>
            <a:ext cx="8750300" cy="2867025"/>
          </a:xfrm>
          <a:prstGeom prst="ellipseRibbon2">
            <a:avLst/>
          </a:prstGeom>
          <a:solidFill>
            <a:schemeClr val="accent1">
              <a:alpha val="3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i="1" dirty="0">
                <a:solidFill>
                  <a:srgbClr val="6600FF"/>
                </a:solidFill>
                <a:latin typeface="Decorlz"/>
              </a:rPr>
              <a:t>Бюджет Митякинского сельского поселения на 2020-2022 годы создает дополнительные условия для выполнения поставленных Президентом России, Губернатором области, Главой сельского поселения стратегических задач в секторах муниципальной ответственности</a:t>
            </a:r>
            <a:r>
              <a:rPr lang="ru-RU" sz="1200" dirty="0">
                <a:solidFill>
                  <a:srgbClr val="6600FF"/>
                </a:solidFill>
                <a:latin typeface="Decorlz"/>
              </a:rPr>
              <a:t>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28" name="Picture 20" descr="rostovskay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80063" y="4924425"/>
            <a:ext cx="1905000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753100" y="130175"/>
            <a:ext cx="2843213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900" b="1" dirty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Администрация Митякинского</a:t>
            </a:r>
          </a:p>
          <a:p>
            <a:pPr algn="ctr">
              <a:defRPr/>
            </a:pPr>
            <a:r>
              <a:rPr lang="ru-RU" sz="900" b="1" dirty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сельского поселения</a:t>
            </a:r>
          </a:p>
        </p:txBody>
      </p:sp>
      <p:sp>
        <p:nvSpPr>
          <p:cNvPr id="119810" name="Номер слайда 8"/>
          <p:cNvSpPr>
            <a:spLocks noGrp="1"/>
          </p:cNvSpPr>
          <p:nvPr>
            <p:ph type="sldNum" sz="quarter" idx="12"/>
          </p:nvPr>
        </p:nvSpPr>
        <p:spPr bwMode="auto">
          <a:xfrm>
            <a:off x="6251575" y="6556375"/>
            <a:ext cx="588963" cy="228600"/>
          </a:xfrm>
          <a:ln>
            <a:miter lim="800000"/>
            <a:headEnd/>
            <a:tailEnd/>
          </a:ln>
        </p:spPr>
        <p:txBody>
          <a:bodyPr wrap="square" lIns="0" tIns="0" rIns="0" bIns="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6F08BC5-A5A3-414F-9FD8-C9A0EE97E7DE}" type="slidenum">
              <a:rPr lang="ru-RU" sz="1100">
                <a:solidFill>
                  <a:schemeClr val="tx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ru-RU" sz="1100">
              <a:solidFill>
                <a:schemeClr val="tx2"/>
              </a:solidFill>
            </a:endParaRPr>
          </a:p>
        </p:txBody>
      </p:sp>
      <p:sp>
        <p:nvSpPr>
          <p:cNvPr id="3" name="Овал 2"/>
          <p:cNvSpPr>
            <a:spLocks noChangeArrowheads="1"/>
          </p:cNvSpPr>
          <p:nvPr/>
        </p:nvSpPr>
        <p:spPr bwMode="auto">
          <a:xfrm>
            <a:off x="2809875" y="3343275"/>
            <a:ext cx="3168650" cy="3068638"/>
          </a:xfrm>
          <a:prstGeom prst="ellipse">
            <a:avLst/>
          </a:prstGeom>
          <a:solidFill>
            <a:schemeClr val="folHlink"/>
          </a:solidFill>
          <a:ln w="40000" algn="ctr">
            <a:solidFill>
              <a:srgbClr val="862A4A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  <a:latin typeface="+mn-lt"/>
            </a:endParaRPr>
          </a:p>
        </p:txBody>
      </p:sp>
      <p:sp>
        <p:nvSpPr>
          <p:cNvPr id="7" name="Скругленный прямоугольник 6"/>
          <p:cNvSpPr>
            <a:spLocks noChangeArrowheads="1"/>
          </p:cNvSpPr>
          <p:nvPr/>
        </p:nvSpPr>
        <p:spPr bwMode="auto">
          <a:xfrm>
            <a:off x="177800" y="692150"/>
            <a:ext cx="2879725" cy="1512888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40000" algn="ctr">
            <a:solidFill>
              <a:srgbClr val="862A4A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  <a:latin typeface="+mn-lt"/>
            </a:endParaRPr>
          </a:p>
        </p:txBody>
      </p:sp>
      <p:sp>
        <p:nvSpPr>
          <p:cNvPr id="11" name="Скругленный прямоугольник 10"/>
          <p:cNvSpPr>
            <a:spLocks noChangeArrowheads="1"/>
          </p:cNvSpPr>
          <p:nvPr/>
        </p:nvSpPr>
        <p:spPr bwMode="auto">
          <a:xfrm>
            <a:off x="179388" y="2565400"/>
            <a:ext cx="2162175" cy="2663800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40000" algn="ctr">
            <a:solidFill>
              <a:srgbClr val="862A4A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  <a:latin typeface="+mn-lt"/>
            </a:endParaRPr>
          </a:p>
        </p:txBody>
      </p:sp>
      <p:sp>
        <p:nvSpPr>
          <p:cNvPr id="12" name="Скругленный прямоугольник 11"/>
          <p:cNvSpPr>
            <a:spLocks noChangeArrowheads="1"/>
          </p:cNvSpPr>
          <p:nvPr/>
        </p:nvSpPr>
        <p:spPr bwMode="auto">
          <a:xfrm>
            <a:off x="6588125" y="3500438"/>
            <a:ext cx="2365375" cy="1549400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40000" algn="ctr">
            <a:solidFill>
              <a:srgbClr val="862A4A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  <a:latin typeface="+mn-lt"/>
            </a:endParaRPr>
          </a:p>
        </p:txBody>
      </p:sp>
      <p:sp>
        <p:nvSpPr>
          <p:cNvPr id="119815" name="TextBox 12"/>
          <p:cNvSpPr txBox="1">
            <a:spLocks noChangeArrowheads="1"/>
          </p:cNvSpPr>
          <p:nvPr/>
        </p:nvSpPr>
        <p:spPr bwMode="auto">
          <a:xfrm>
            <a:off x="6796088" y="3716338"/>
            <a:ext cx="2024062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dirty="0">
                <a:solidFill>
                  <a:srgbClr val="FFFFFF"/>
                </a:solidFill>
                <a:latin typeface="Trebuchet MS" pitchFamily="34" charset="0"/>
              </a:rPr>
              <a:t>Муниципальные программы Митякинского сельского поселения</a:t>
            </a:r>
          </a:p>
        </p:txBody>
      </p:sp>
      <p:sp>
        <p:nvSpPr>
          <p:cNvPr id="119816" name="TextBox 14"/>
          <p:cNvSpPr txBox="1">
            <a:spLocks noChangeArrowheads="1"/>
          </p:cNvSpPr>
          <p:nvPr/>
        </p:nvSpPr>
        <p:spPr bwMode="auto">
          <a:xfrm>
            <a:off x="250825" y="2708275"/>
            <a:ext cx="2017713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dirty="0">
                <a:solidFill>
                  <a:srgbClr val="FFFFFF"/>
                </a:solidFill>
                <a:latin typeface="Trebuchet MS" pitchFamily="34" charset="0"/>
              </a:rPr>
              <a:t>Прогноз</a:t>
            </a:r>
          </a:p>
          <a:p>
            <a:pPr algn="ctr"/>
            <a:r>
              <a:rPr lang="ru-RU" sz="1600" dirty="0">
                <a:solidFill>
                  <a:srgbClr val="FFFFFF"/>
                </a:solidFill>
                <a:latin typeface="Trebuchet MS" pitchFamily="34" charset="0"/>
              </a:rPr>
              <a:t>социально-</a:t>
            </a:r>
          </a:p>
          <a:p>
            <a:pPr algn="ctr"/>
            <a:r>
              <a:rPr lang="ru-RU" sz="1600" dirty="0">
                <a:solidFill>
                  <a:srgbClr val="FFFFFF"/>
                </a:solidFill>
                <a:latin typeface="Trebuchet MS" pitchFamily="34" charset="0"/>
              </a:rPr>
              <a:t>экономического</a:t>
            </a:r>
          </a:p>
          <a:p>
            <a:pPr algn="ctr"/>
            <a:r>
              <a:rPr lang="ru-RU" sz="1600" dirty="0">
                <a:solidFill>
                  <a:srgbClr val="FFFFFF"/>
                </a:solidFill>
                <a:latin typeface="Trebuchet MS" pitchFamily="34" charset="0"/>
              </a:rPr>
              <a:t>развития</a:t>
            </a:r>
          </a:p>
          <a:p>
            <a:pPr algn="ctr"/>
            <a:r>
              <a:rPr lang="ru-RU" sz="1600" dirty="0">
                <a:solidFill>
                  <a:srgbClr val="FFFFFF"/>
                </a:solidFill>
                <a:latin typeface="Trebuchet MS" pitchFamily="34" charset="0"/>
              </a:rPr>
              <a:t>Митякинского сельского</a:t>
            </a:r>
            <a:r>
              <a:rPr lang="ru-RU" sz="1600" b="1" dirty="0">
                <a:solidFill>
                  <a:srgbClr val="FFFFFF"/>
                </a:solidFill>
                <a:latin typeface="Trebuchet MS" pitchFamily="34" charset="0"/>
              </a:rPr>
              <a:t> </a:t>
            </a:r>
            <a:r>
              <a:rPr lang="ru-RU" sz="1600" dirty="0">
                <a:solidFill>
                  <a:srgbClr val="FFFFFF"/>
                </a:solidFill>
                <a:latin typeface="Trebuchet MS" pitchFamily="34" charset="0"/>
              </a:rPr>
              <a:t>поселения на 2020-2022 годы</a:t>
            </a:r>
          </a:p>
          <a:p>
            <a:pPr algn="ctr"/>
            <a:r>
              <a:rPr lang="ru-RU" sz="800" dirty="0">
                <a:solidFill>
                  <a:srgbClr val="FFFFFF"/>
                </a:solidFill>
              </a:rPr>
              <a:t>(Постановление Администрации  Митякинского сельского поселения 15.10.2020 № 127)</a:t>
            </a:r>
          </a:p>
          <a:p>
            <a:pPr algn="ctr"/>
            <a:endParaRPr lang="ru-RU" sz="1600" dirty="0">
              <a:solidFill>
                <a:srgbClr val="FFFFFF"/>
              </a:solidFill>
              <a:latin typeface="Trebuchet MS" pitchFamily="34" charset="0"/>
            </a:endParaRPr>
          </a:p>
        </p:txBody>
      </p:sp>
      <p:sp>
        <p:nvSpPr>
          <p:cNvPr id="119817" name="TextBox 15"/>
          <p:cNvSpPr txBox="1">
            <a:spLocks noChangeArrowheads="1"/>
          </p:cNvSpPr>
          <p:nvPr/>
        </p:nvSpPr>
        <p:spPr bwMode="auto">
          <a:xfrm>
            <a:off x="395536" y="692150"/>
            <a:ext cx="2414340" cy="1815882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rgbClr val="FFFFFF"/>
                </a:solidFill>
                <a:latin typeface="Trebuchet MS" pitchFamily="34" charset="0"/>
              </a:rPr>
              <a:t>Бюджетный прогноз Митякинского сельского поселения на долгосрочный период до 2030 года </a:t>
            </a:r>
            <a:r>
              <a:rPr lang="ru-RU" sz="800" dirty="0">
                <a:solidFill>
                  <a:srgbClr val="FFFFFF"/>
                </a:solidFill>
                <a:latin typeface="Trebuchet MS" pitchFamily="34" charset="0"/>
              </a:rPr>
              <a:t>(Проект Постановления Администрации  Митякинского сельского поселения)</a:t>
            </a:r>
          </a:p>
          <a:p>
            <a:pPr algn="ctr"/>
            <a:endParaRPr lang="ru-RU" sz="1600" dirty="0">
              <a:solidFill>
                <a:srgbClr val="FFFFFF"/>
              </a:solidFill>
              <a:latin typeface="Trebuchet MS" pitchFamily="34" charset="0"/>
            </a:endParaRPr>
          </a:p>
        </p:txBody>
      </p:sp>
      <p:sp>
        <p:nvSpPr>
          <p:cNvPr id="119818" name="TextBox 17"/>
          <p:cNvSpPr txBox="1">
            <a:spLocks noChangeArrowheads="1"/>
          </p:cNvSpPr>
          <p:nvPr/>
        </p:nvSpPr>
        <p:spPr bwMode="auto">
          <a:xfrm>
            <a:off x="3257550" y="3613150"/>
            <a:ext cx="2303463" cy="229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dirty="0">
                <a:solidFill>
                  <a:srgbClr val="FFFF00"/>
                </a:solidFill>
                <a:latin typeface="Trebuchet MS" pitchFamily="34" charset="0"/>
              </a:rPr>
              <a:t>Основа формирования</a:t>
            </a:r>
          </a:p>
          <a:p>
            <a:pPr algn="ctr"/>
            <a:r>
              <a:rPr lang="ru-RU" sz="1600" dirty="0">
                <a:solidFill>
                  <a:srgbClr val="FFFF00"/>
                </a:solidFill>
                <a:latin typeface="Trebuchet MS" pitchFamily="34" charset="0"/>
              </a:rPr>
              <a:t>бюджета Митякинского сельского поселения</a:t>
            </a:r>
          </a:p>
          <a:p>
            <a:pPr algn="ctr"/>
            <a:r>
              <a:rPr lang="ru-RU" sz="1600" dirty="0">
                <a:solidFill>
                  <a:srgbClr val="FFFF00"/>
                </a:solidFill>
                <a:latin typeface="Trebuchet MS" pitchFamily="34" charset="0"/>
              </a:rPr>
              <a:t>Тарасовского района на 2021 год и плановый период 2022 и 2023 годов</a:t>
            </a:r>
          </a:p>
        </p:txBody>
      </p:sp>
      <p:sp>
        <p:nvSpPr>
          <p:cNvPr id="10" name="Скругленный прямоугольник 9"/>
          <p:cNvSpPr>
            <a:spLocks noChangeArrowheads="1"/>
          </p:cNvSpPr>
          <p:nvPr/>
        </p:nvSpPr>
        <p:spPr bwMode="auto">
          <a:xfrm>
            <a:off x="3203574" y="549275"/>
            <a:ext cx="2952749" cy="172759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40000" algn="ctr">
            <a:solidFill>
              <a:srgbClr val="862A4A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  <a:latin typeface="+mn-lt"/>
            </a:endParaRPr>
          </a:p>
        </p:txBody>
      </p:sp>
      <p:sp>
        <p:nvSpPr>
          <p:cNvPr id="119820" name="TextBox 16"/>
          <p:cNvSpPr txBox="1">
            <a:spLocks noChangeArrowheads="1"/>
          </p:cNvSpPr>
          <p:nvPr/>
        </p:nvSpPr>
        <p:spPr bwMode="auto">
          <a:xfrm>
            <a:off x="3073399" y="766763"/>
            <a:ext cx="3082925" cy="1436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bIns="36000">
            <a:spAutoFit/>
          </a:bodyPr>
          <a:lstStyle/>
          <a:p>
            <a:pPr algn="ctr"/>
            <a:r>
              <a:rPr lang="ru-RU" sz="1600" dirty="0">
                <a:solidFill>
                  <a:srgbClr val="FFFFFF"/>
                </a:solidFill>
                <a:latin typeface="Trebuchet MS" pitchFamily="34" charset="0"/>
              </a:rPr>
              <a:t>Основные направления бюджетной и налоговой политики Митякинского сельского поселения на 2020-2022 годы </a:t>
            </a:r>
            <a:r>
              <a:rPr lang="ru-RU" sz="800" dirty="0">
                <a:solidFill>
                  <a:srgbClr val="FFFFFF"/>
                </a:solidFill>
                <a:latin typeface="Trebuchet MS" pitchFamily="34" charset="0"/>
              </a:rPr>
              <a:t>(Постановление Администрации  Митякинского сельского поселения от 09.11.2020 №131)</a:t>
            </a:r>
          </a:p>
        </p:txBody>
      </p:sp>
      <p:sp>
        <p:nvSpPr>
          <p:cNvPr id="20" name="Стрелка вниз 19"/>
          <p:cNvSpPr>
            <a:spLocks noChangeArrowheads="1"/>
          </p:cNvSpPr>
          <p:nvPr/>
        </p:nvSpPr>
        <p:spPr bwMode="auto">
          <a:xfrm rot="3756982">
            <a:off x="5720556" y="3534569"/>
            <a:ext cx="506413" cy="1120775"/>
          </a:xfrm>
          <a:prstGeom prst="downArrow">
            <a:avLst>
              <a:gd name="adj1" fmla="val 50000"/>
              <a:gd name="adj2" fmla="val 50001"/>
            </a:avLst>
          </a:prstGeom>
          <a:solidFill>
            <a:schemeClr val="folHlink"/>
          </a:solidFill>
          <a:ln w="40000" algn="ctr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  <a:latin typeface="+mn-lt"/>
            </a:endParaRPr>
          </a:p>
        </p:txBody>
      </p:sp>
      <p:sp>
        <p:nvSpPr>
          <p:cNvPr id="21" name="Стрелка вниз 20"/>
          <p:cNvSpPr>
            <a:spLocks noChangeArrowheads="1"/>
          </p:cNvSpPr>
          <p:nvPr/>
        </p:nvSpPr>
        <p:spPr bwMode="auto">
          <a:xfrm rot="-2003189">
            <a:off x="2532063" y="2198688"/>
            <a:ext cx="506412" cy="165735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folHlink"/>
          </a:solidFill>
          <a:ln w="400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  <a:latin typeface="+mn-lt"/>
            </a:endParaRPr>
          </a:p>
        </p:txBody>
      </p:sp>
      <p:sp>
        <p:nvSpPr>
          <p:cNvPr id="22" name="Стрелка вниз 21"/>
          <p:cNvSpPr>
            <a:spLocks noChangeArrowheads="1"/>
          </p:cNvSpPr>
          <p:nvPr/>
        </p:nvSpPr>
        <p:spPr bwMode="auto">
          <a:xfrm rot="-3807078">
            <a:off x="2418556" y="3926682"/>
            <a:ext cx="506413" cy="1117600"/>
          </a:xfrm>
          <a:prstGeom prst="downArrow">
            <a:avLst>
              <a:gd name="adj1" fmla="val 50000"/>
              <a:gd name="adj2" fmla="val 50003"/>
            </a:avLst>
          </a:prstGeom>
          <a:solidFill>
            <a:schemeClr val="folHlink"/>
          </a:solidFill>
          <a:ln w="40000" algn="ctr">
            <a:solidFill>
              <a:schemeClr val="tx1"/>
            </a:solidFill>
            <a:miter lim="800000"/>
            <a:headEnd/>
            <a:tailEnd/>
          </a:ln>
        </p:spPr>
        <p:txBody>
          <a:bodyPr vert="ea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  <a:latin typeface="+mn-lt"/>
            </a:endParaRPr>
          </a:p>
        </p:txBody>
      </p:sp>
      <p:sp>
        <p:nvSpPr>
          <p:cNvPr id="23" name="Стрелка вниз 22"/>
          <p:cNvSpPr>
            <a:spLocks noChangeArrowheads="1"/>
          </p:cNvSpPr>
          <p:nvPr/>
        </p:nvSpPr>
        <p:spPr bwMode="auto">
          <a:xfrm rot="1564695">
            <a:off x="4537305" y="2463916"/>
            <a:ext cx="506412" cy="768350"/>
          </a:xfrm>
          <a:prstGeom prst="downArrow">
            <a:avLst>
              <a:gd name="adj1" fmla="val 50000"/>
              <a:gd name="adj2" fmla="val 49999"/>
            </a:avLst>
          </a:prstGeom>
          <a:solidFill>
            <a:schemeClr val="folHlink"/>
          </a:solidFill>
          <a:ln w="400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  <a:latin typeface="+mn-lt"/>
            </a:endParaRPr>
          </a:p>
        </p:txBody>
      </p:sp>
      <p:pic>
        <p:nvPicPr>
          <p:cNvPr id="119825" name="Picture 2" descr="K:\ГО и ЧС\Диск И\ВАСЁК\Новая папка\фотки м\докзем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56325" y="692150"/>
            <a:ext cx="2413000" cy="2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Скругленный прямоугольник 23"/>
          <p:cNvSpPr>
            <a:spLocks noChangeArrowheads="1"/>
          </p:cNvSpPr>
          <p:nvPr/>
        </p:nvSpPr>
        <p:spPr bwMode="auto">
          <a:xfrm>
            <a:off x="171488" y="5331048"/>
            <a:ext cx="2705099" cy="1427445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40000" algn="ctr">
            <a:solidFill>
              <a:srgbClr val="862A4A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prstClr val="white"/>
                </a:solidFill>
                <a:latin typeface="+mn-lt"/>
              </a:rPr>
              <a:t>Реестр источников доходов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00" dirty="0">
              <a:solidFill>
                <a:prstClr val="white"/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dirty="0">
                <a:solidFill>
                  <a:prstClr val="white"/>
                </a:solidFill>
                <a:latin typeface="+mn-lt"/>
              </a:rPr>
              <a:t>(Проект)</a:t>
            </a:r>
          </a:p>
        </p:txBody>
      </p:sp>
      <p:sp>
        <p:nvSpPr>
          <p:cNvPr id="25" name="Стрелка вниз 24"/>
          <p:cNvSpPr>
            <a:spLocks noChangeArrowheads="1"/>
          </p:cNvSpPr>
          <p:nvPr/>
        </p:nvSpPr>
        <p:spPr bwMode="auto">
          <a:xfrm rot="14510250">
            <a:off x="2814867" y="5963410"/>
            <a:ext cx="506412" cy="768350"/>
          </a:xfrm>
          <a:prstGeom prst="downArrow">
            <a:avLst>
              <a:gd name="adj1" fmla="val 50000"/>
              <a:gd name="adj2" fmla="val 49999"/>
            </a:avLst>
          </a:prstGeom>
          <a:solidFill>
            <a:schemeClr val="folHlink"/>
          </a:solidFill>
          <a:ln w="400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  <a:latin typeface="+mn-lt"/>
            </a:endParaRPr>
          </a:p>
        </p:txBody>
      </p:sp>
    </p:spTree>
  </p:cSld>
  <p:clrMapOvr>
    <a:masterClrMapping/>
  </p:clrMapOvr>
  <p:transition spd="slow">
    <p:cove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753100" y="130175"/>
            <a:ext cx="2843213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900" b="1" dirty="0">
                <a:solidFill>
                  <a:srgbClr val="87439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Администрация Митякинского</a:t>
            </a:r>
          </a:p>
          <a:p>
            <a:pPr algn="ctr">
              <a:defRPr/>
            </a:pPr>
            <a:r>
              <a:rPr lang="ru-RU" sz="900" b="1" dirty="0">
                <a:solidFill>
                  <a:srgbClr val="87439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сельского поселения</a:t>
            </a:r>
          </a:p>
        </p:txBody>
      </p:sp>
      <p:sp>
        <p:nvSpPr>
          <p:cNvPr id="120835" name="Номер слайда 8"/>
          <p:cNvSpPr>
            <a:spLocks noGrp="1"/>
          </p:cNvSpPr>
          <p:nvPr>
            <p:ph type="sldNum" sz="quarter" idx="12"/>
          </p:nvPr>
        </p:nvSpPr>
        <p:spPr bwMode="auto">
          <a:xfrm>
            <a:off x="6251575" y="6556375"/>
            <a:ext cx="588963" cy="228600"/>
          </a:xfrm>
          <a:ln>
            <a:miter lim="800000"/>
            <a:headEnd/>
            <a:tailEnd/>
          </a:ln>
        </p:spPr>
        <p:txBody>
          <a:bodyPr wrap="square" lIns="0" tIns="0" rIns="0" bIns="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23CEA8-7EDB-47F4-A18A-5A2D20B0B2B9}" type="slidenum">
              <a:rPr lang="ru-RU" sz="1100">
                <a:solidFill>
                  <a:schemeClr val="tx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ru-RU" sz="1100">
              <a:solidFill>
                <a:schemeClr val="tx2"/>
              </a:solidFill>
            </a:endParaRPr>
          </a:p>
        </p:txBody>
      </p:sp>
      <p:sp>
        <p:nvSpPr>
          <p:cNvPr id="120836" name="Rectangle 7"/>
          <p:cNvSpPr>
            <a:spLocks noChangeArrowheads="1"/>
          </p:cNvSpPr>
          <p:nvPr/>
        </p:nvSpPr>
        <p:spPr bwMode="auto">
          <a:xfrm>
            <a:off x="684213" y="620713"/>
            <a:ext cx="7993062" cy="120332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БЮДЖЕТ НА 2021 ГОД И НА ПЛАНОВЫЙ ПЕРИОД 2022 И 2023 ГОДОВ </a:t>
            </a:r>
          </a:p>
          <a:p>
            <a:pPr algn="ctr"/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НАПРАВЛЕН НА РЕШЕНИЕ СЛЕДУЮЩИХ КЛЮЧЕВЫХ ЗАДАЧ:</a:t>
            </a:r>
          </a:p>
        </p:txBody>
      </p:sp>
      <p:grpSp>
        <p:nvGrpSpPr>
          <p:cNvPr id="120841" name="Group 9"/>
          <p:cNvGrpSpPr>
            <a:grpSpLocks/>
          </p:cNvGrpSpPr>
          <p:nvPr/>
        </p:nvGrpSpPr>
        <p:grpSpPr bwMode="auto">
          <a:xfrm>
            <a:off x="323117" y="1916113"/>
            <a:ext cx="8713915" cy="865187"/>
            <a:chOff x="158" y="1162"/>
            <a:chExt cx="5535" cy="590"/>
          </a:xfrm>
        </p:grpSpPr>
        <p:sp>
          <p:nvSpPr>
            <p:cNvPr id="120839" name="Rectangle 7"/>
            <p:cNvSpPr>
              <a:spLocks noChangeArrowheads="1"/>
            </p:cNvSpPr>
            <p:nvPr/>
          </p:nvSpPr>
          <p:spPr bwMode="auto">
            <a:xfrm>
              <a:off x="204" y="1253"/>
              <a:ext cx="5443" cy="408"/>
            </a:xfrm>
            <a:prstGeom prst="rect">
              <a:avLst/>
            </a:prstGeom>
            <a:solidFill>
              <a:srgbClr val="FFFF00">
                <a:alpha val="28000"/>
              </a:srgbClr>
            </a:solidFill>
            <a:ln w="50800">
              <a:solidFill>
                <a:srgbClr val="00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0840" name="AutoShape 8"/>
            <p:cNvSpPr>
              <a:spLocks noChangeArrowheads="1"/>
            </p:cNvSpPr>
            <p:nvPr/>
          </p:nvSpPr>
          <p:spPr bwMode="auto">
            <a:xfrm>
              <a:off x="158" y="1162"/>
              <a:ext cx="5535" cy="59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ru-RU" sz="1400" b="1" dirty="0"/>
                <a:t>Обеспечение устойчивости и сбалансированности бюджетной системы в целях </a:t>
              </a:r>
            </a:p>
            <a:p>
              <a:pPr algn="ctr"/>
              <a:r>
                <a:rPr lang="ru-RU" sz="1400" b="1" dirty="0"/>
                <a:t>гарантированного исполнения действующих и принимаемых расходных обязательств</a:t>
              </a:r>
              <a:r>
                <a:rPr lang="ru-RU" dirty="0"/>
                <a:t> </a:t>
              </a:r>
            </a:p>
          </p:txBody>
        </p:sp>
      </p:grpSp>
      <p:grpSp>
        <p:nvGrpSpPr>
          <p:cNvPr id="120842" name="Group 10"/>
          <p:cNvGrpSpPr>
            <a:grpSpLocks/>
          </p:cNvGrpSpPr>
          <p:nvPr/>
        </p:nvGrpSpPr>
        <p:grpSpPr bwMode="auto">
          <a:xfrm>
            <a:off x="250825" y="2852738"/>
            <a:ext cx="8786813" cy="865187"/>
            <a:chOff x="158" y="1162"/>
            <a:chExt cx="5535" cy="590"/>
          </a:xfrm>
        </p:grpSpPr>
        <p:sp>
          <p:nvSpPr>
            <p:cNvPr id="120843" name="Rectangle 11"/>
            <p:cNvSpPr>
              <a:spLocks noChangeArrowheads="1"/>
            </p:cNvSpPr>
            <p:nvPr/>
          </p:nvSpPr>
          <p:spPr bwMode="auto">
            <a:xfrm>
              <a:off x="204" y="1253"/>
              <a:ext cx="5443" cy="408"/>
            </a:xfrm>
            <a:prstGeom prst="rect">
              <a:avLst/>
            </a:prstGeom>
            <a:solidFill>
              <a:srgbClr val="FFFF00">
                <a:alpha val="28000"/>
              </a:srgbClr>
            </a:solidFill>
            <a:ln w="50800">
              <a:solidFill>
                <a:srgbClr val="00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0844" name="AutoShape 12"/>
            <p:cNvSpPr>
              <a:spLocks noChangeArrowheads="1"/>
            </p:cNvSpPr>
            <p:nvPr/>
          </p:nvSpPr>
          <p:spPr bwMode="auto">
            <a:xfrm>
              <a:off x="158" y="1162"/>
              <a:ext cx="5535" cy="59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ru-RU" sz="1400" b="1" dirty="0"/>
                <a:t>Повышение эффективности бюджетной политики, в том числе за счет роста </a:t>
              </a:r>
            </a:p>
            <a:p>
              <a:pPr algn="ctr"/>
              <a:r>
                <a:rPr lang="ru-RU" sz="1400" b="1" dirty="0"/>
                <a:t>эффективности бюджетных расходов, проведения структурных реформ в социальной сфере </a:t>
              </a:r>
            </a:p>
          </p:txBody>
        </p:sp>
      </p:grpSp>
      <p:grpSp>
        <p:nvGrpSpPr>
          <p:cNvPr id="120845" name="Group 13" descr="иоро"/>
          <p:cNvGrpSpPr>
            <a:grpSpLocks/>
          </p:cNvGrpSpPr>
          <p:nvPr/>
        </p:nvGrpSpPr>
        <p:grpSpPr bwMode="auto">
          <a:xfrm>
            <a:off x="250825" y="3789363"/>
            <a:ext cx="8786813" cy="865187"/>
            <a:chOff x="158" y="1162"/>
            <a:chExt cx="5535" cy="590"/>
          </a:xfrm>
        </p:grpSpPr>
        <p:sp>
          <p:nvSpPr>
            <p:cNvPr id="120846" name="Rectangle 14"/>
            <p:cNvSpPr>
              <a:spLocks noChangeArrowheads="1"/>
            </p:cNvSpPr>
            <p:nvPr/>
          </p:nvSpPr>
          <p:spPr bwMode="auto">
            <a:xfrm>
              <a:off x="204" y="1253"/>
              <a:ext cx="5443" cy="408"/>
            </a:xfrm>
            <a:prstGeom prst="rect">
              <a:avLst/>
            </a:prstGeom>
            <a:solidFill>
              <a:srgbClr val="FFFF00">
                <a:alpha val="28000"/>
              </a:srgbClr>
            </a:solidFill>
            <a:ln w="50800">
              <a:solidFill>
                <a:srgbClr val="00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0847" name="AutoShape 15"/>
            <p:cNvSpPr>
              <a:spLocks noChangeArrowheads="1"/>
            </p:cNvSpPr>
            <p:nvPr/>
          </p:nvSpPr>
          <p:spPr bwMode="auto">
            <a:xfrm>
              <a:off x="158" y="1162"/>
              <a:ext cx="5535" cy="59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ru-RU" sz="1400" b="1" dirty="0"/>
                <a:t>Соответствие финансовых возможностей Митякинского сельского поселения</a:t>
              </a:r>
            </a:p>
            <a:p>
              <a:pPr algn="ctr"/>
              <a:r>
                <a:rPr lang="ru-RU" sz="1400" b="1" dirty="0"/>
                <a:t>ключевым направлениям развития </a:t>
              </a:r>
            </a:p>
          </p:txBody>
        </p:sp>
      </p:grpSp>
      <p:grpSp>
        <p:nvGrpSpPr>
          <p:cNvPr id="120848" name="Group 16"/>
          <p:cNvGrpSpPr>
            <a:grpSpLocks/>
          </p:cNvGrpSpPr>
          <p:nvPr/>
        </p:nvGrpSpPr>
        <p:grpSpPr bwMode="auto">
          <a:xfrm>
            <a:off x="250825" y="4724400"/>
            <a:ext cx="8786813" cy="865188"/>
            <a:chOff x="158" y="1162"/>
            <a:chExt cx="5535" cy="590"/>
          </a:xfrm>
        </p:grpSpPr>
        <p:sp>
          <p:nvSpPr>
            <p:cNvPr id="120849" name="Rectangle 17"/>
            <p:cNvSpPr>
              <a:spLocks noChangeArrowheads="1"/>
            </p:cNvSpPr>
            <p:nvPr/>
          </p:nvSpPr>
          <p:spPr bwMode="auto">
            <a:xfrm>
              <a:off x="204" y="1253"/>
              <a:ext cx="5443" cy="408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120850" name="AutoShape 18"/>
            <p:cNvSpPr>
              <a:spLocks noChangeArrowheads="1"/>
            </p:cNvSpPr>
            <p:nvPr/>
          </p:nvSpPr>
          <p:spPr bwMode="auto">
            <a:xfrm>
              <a:off x="158" y="1162"/>
              <a:ext cx="5535" cy="59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ru-RU" sz="1400" b="1" dirty="0"/>
                <a:t>Повышение роли бюджетной политики для поддержки экономического роста</a:t>
              </a:r>
              <a:r>
                <a:rPr lang="ru-RU" dirty="0"/>
                <a:t> </a:t>
              </a:r>
            </a:p>
          </p:txBody>
        </p:sp>
      </p:grpSp>
      <p:grpSp>
        <p:nvGrpSpPr>
          <p:cNvPr id="120851" name="Group 19"/>
          <p:cNvGrpSpPr>
            <a:grpSpLocks/>
          </p:cNvGrpSpPr>
          <p:nvPr/>
        </p:nvGrpSpPr>
        <p:grpSpPr bwMode="auto">
          <a:xfrm>
            <a:off x="250825" y="5661025"/>
            <a:ext cx="8786813" cy="865188"/>
            <a:chOff x="158" y="1162"/>
            <a:chExt cx="5535" cy="590"/>
          </a:xfrm>
        </p:grpSpPr>
        <p:sp>
          <p:nvSpPr>
            <p:cNvPr id="120852" name="Rectangle 20"/>
            <p:cNvSpPr>
              <a:spLocks noChangeArrowheads="1"/>
            </p:cNvSpPr>
            <p:nvPr/>
          </p:nvSpPr>
          <p:spPr bwMode="auto">
            <a:xfrm>
              <a:off x="204" y="1253"/>
              <a:ext cx="5443" cy="408"/>
            </a:xfrm>
            <a:prstGeom prst="rect">
              <a:avLst/>
            </a:prstGeom>
            <a:solidFill>
              <a:srgbClr val="FFFF00">
                <a:alpha val="28000"/>
              </a:srgbClr>
            </a:solidFill>
            <a:ln w="50800">
              <a:solidFill>
                <a:srgbClr val="00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0853" name="AutoShape 21"/>
            <p:cNvSpPr>
              <a:spLocks noChangeArrowheads="1"/>
            </p:cNvSpPr>
            <p:nvPr/>
          </p:nvSpPr>
          <p:spPr bwMode="auto">
            <a:xfrm>
              <a:off x="158" y="1162"/>
              <a:ext cx="5535" cy="59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ru-RU" sz="1400" b="1" dirty="0"/>
                <a:t>Повышение прозрачности и открытости бюджетного процесса</a:t>
              </a:r>
            </a:p>
          </p:txBody>
        </p:sp>
      </p:grpSp>
    </p:spTree>
  </p:cSld>
  <p:clrMapOvr>
    <a:masterClrMapping/>
  </p:clrMapOvr>
  <p:transition spd="slow">
    <p:cove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8" name="Picture 4" descr="D:\Users\Volzhenina\Desktop\ДЛЯ СЛАЙДОВ\budge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48680"/>
            <a:ext cx="1728192" cy="1728192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552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35150" y="644525"/>
            <a:ext cx="7094538" cy="1284288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ru-RU" sz="200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Основные параметры решения </a:t>
            </a:r>
            <a:br>
              <a:rPr lang="ru-RU" sz="200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00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«О бюджете Митякинского сельского поселения Тарасовского района на 2021 год </a:t>
            </a:r>
            <a:br>
              <a:rPr lang="ru-RU" sz="200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00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 плановый период 2022 и 2023 годов»</a:t>
            </a:r>
          </a:p>
        </p:txBody>
      </p:sp>
      <p:graphicFrame>
        <p:nvGraphicFramePr>
          <p:cNvPr id="121910" name="Group 5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042386900"/>
              </p:ext>
            </p:extLst>
          </p:nvPr>
        </p:nvGraphicFramePr>
        <p:xfrm>
          <a:off x="595313" y="2349500"/>
          <a:ext cx="8001000" cy="4178619"/>
        </p:xfrm>
        <a:graphic>
          <a:graphicData uri="http://schemas.openxmlformats.org/drawingml/2006/table">
            <a:tbl>
              <a:tblPr/>
              <a:tblGrid>
                <a:gridCol w="4105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23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20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525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92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/>
                        <a:ea typeface="Arial Cyr"/>
                        <a:cs typeface="Arial Cyr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/>
                          <a:ea typeface="Arial Cyr"/>
                          <a:cs typeface="Arial Cyr"/>
                        </a:rPr>
                        <a:t>2021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/>
                          <a:ea typeface="Arial Cyr"/>
                          <a:cs typeface="Arial Cyr"/>
                        </a:rPr>
                        <a:t>2022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/>
                          <a:ea typeface="Arial Cyr"/>
                          <a:cs typeface="Arial Cyr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9913"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Cyr"/>
                          <a:ea typeface="Arial Cyr"/>
                          <a:cs typeface="Arial Cyr"/>
                        </a:rPr>
                        <a:t>I</a:t>
                      </a:r>
                      <a:r>
                        <a:rPr kumimoji="0" 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Cyr"/>
                          <a:ea typeface="Arial Cyr"/>
                          <a:cs typeface="Arial Cyr"/>
                        </a:rPr>
                        <a:t>. Доходы, всего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 Cyr"/>
                        <a:ea typeface="Arial Cyr"/>
                        <a:cs typeface="Arial Cyr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Cyr"/>
                          <a:ea typeface="Arial Cyr"/>
                          <a:cs typeface="Arial Cyr"/>
                        </a:rPr>
                        <a:t>11 680,7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Cyr"/>
                          <a:ea typeface="Arial Cyr"/>
                          <a:cs typeface="Arial Cyr"/>
                        </a:rPr>
                        <a:t>10 297,4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Cyr"/>
                          <a:ea typeface="Arial Cyr"/>
                          <a:cs typeface="Arial Cyr"/>
                        </a:rPr>
                        <a:t>10 125,0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2100"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/>
                          <a:ea typeface="Arial Cyr"/>
                          <a:cs typeface="Arial Cyr"/>
                        </a:rPr>
                        <a:t>из них: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/>
                        <a:ea typeface="Arial Cyr"/>
                        <a:cs typeface="Arial Cyr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/>
                        <a:ea typeface="Arial Cyr"/>
                        <a:cs typeface="Arial Cyr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/>
                        <a:ea typeface="Arial Cyr"/>
                        <a:cs typeface="Arial Cyr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3075"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/>
                          <a:ea typeface="Arial Cyr"/>
                          <a:cs typeface="Arial Cyr"/>
                        </a:rPr>
                        <a:t>Налоговые и неналоговые доходы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/>
                          <a:ea typeface="Arial Cyr"/>
                          <a:cs typeface="Arial Cyr"/>
                        </a:rPr>
                        <a:t>3688,2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/>
                          <a:ea typeface="Arial Cyr"/>
                          <a:cs typeface="Arial Cyr"/>
                        </a:rPr>
                        <a:t>3734,8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/>
                          <a:ea typeface="Arial Cyr"/>
                          <a:cs typeface="Arial Cyr"/>
                        </a:rPr>
                        <a:t>3782,4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9913"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/>
                          <a:ea typeface="Arial Cyr"/>
                          <a:cs typeface="Arial Cyr"/>
                        </a:rPr>
                        <a:t>Безвозмездные поступления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/>
                          <a:ea typeface="Arial Cyr"/>
                          <a:cs typeface="Arial Cyr"/>
                        </a:rPr>
                        <a:t>7992,5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/>
                          <a:ea typeface="Arial Cyr"/>
                          <a:cs typeface="Arial Cyr"/>
                        </a:rPr>
                        <a:t>6562,6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/>
                          <a:ea typeface="Arial Cyr"/>
                          <a:cs typeface="Arial Cyr"/>
                        </a:rPr>
                        <a:t>6342,6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9913"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Cyr"/>
                          <a:ea typeface="Arial Cyr"/>
                          <a:cs typeface="Arial Cyr"/>
                        </a:rPr>
                        <a:t>II</a:t>
                      </a:r>
                      <a:r>
                        <a:rPr kumimoji="0" 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Cyr"/>
                          <a:ea typeface="Arial Cyr"/>
                          <a:cs typeface="Arial Cyr"/>
                        </a:rPr>
                        <a:t>. Расходы, всего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 Cyr"/>
                        <a:ea typeface="Arial Cyr"/>
                        <a:cs typeface="Arial Cyr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Cyr"/>
                          <a:ea typeface="Arial Cyr"/>
                          <a:cs typeface="Arial Cyr"/>
                        </a:rPr>
                        <a:t>11 680,7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Cyr"/>
                          <a:ea typeface="Arial Cyr"/>
                          <a:cs typeface="Arial Cyr"/>
                        </a:rPr>
                        <a:t>10 297,4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Cyr"/>
                          <a:ea typeface="Arial Cyr"/>
                          <a:cs typeface="Arial Cyr"/>
                        </a:rPr>
                        <a:t>10 125,0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2100"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 Cyr"/>
                          <a:ea typeface="Arial Cyr"/>
                          <a:cs typeface="Arial Cyr"/>
                        </a:rPr>
                        <a:t>III</a:t>
                      </a:r>
                      <a:r>
                        <a:rPr kumimoji="0" 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 Cyr"/>
                          <a:ea typeface="Arial Cyr"/>
                          <a:cs typeface="Arial Cyr"/>
                        </a:rPr>
                        <a:t>. Дефицит (-), профицит (+)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Cyr"/>
                        <a:ea typeface="Arial Cyr"/>
                        <a:cs typeface="Arial Cyr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 Cyr"/>
                          <a:ea typeface="Arial Cyr"/>
                          <a:cs typeface="Arial Cyr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 Cyr"/>
                          <a:ea typeface="Arial Cyr"/>
                          <a:cs typeface="Arial Cyr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 Cyr"/>
                          <a:ea typeface="Arial Cyr"/>
                          <a:cs typeface="Arial Cyr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3075"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Cyr"/>
                          <a:ea typeface="Arial Cyr"/>
                          <a:cs typeface="Arial Cyr"/>
                        </a:rPr>
                        <a:t>VI</a:t>
                      </a:r>
                      <a:r>
                        <a:rPr kumimoji="0" 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Cyr"/>
                          <a:ea typeface="Arial Cyr"/>
                          <a:cs typeface="Arial Cyr"/>
                        </a:rPr>
                        <a:t>. Источники финансирования дефицита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 Cyr"/>
                        <a:ea typeface="Arial Cyr"/>
                        <a:cs typeface="Arial Cyr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Cyr"/>
                          <a:ea typeface="Arial Cyr"/>
                          <a:cs typeface="Arial Cyr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Cyr"/>
                          <a:ea typeface="Arial Cyr"/>
                          <a:cs typeface="Arial Cyr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Cyr"/>
                          <a:ea typeface="Arial Cyr"/>
                          <a:cs typeface="Arial Cyr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21906" name="Text Box 116"/>
          <p:cNvSpPr txBox="1">
            <a:spLocks noChangeArrowheads="1"/>
          </p:cNvSpPr>
          <p:nvPr/>
        </p:nvSpPr>
        <p:spPr bwMode="auto">
          <a:xfrm>
            <a:off x="7380288" y="1916113"/>
            <a:ext cx="1512887" cy="33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8345" tIns="44173" rIns="88345" bIns="44173">
            <a:spAutoFit/>
          </a:bodyPr>
          <a:lstStyle/>
          <a:p>
            <a:pPr defTabSz="884238"/>
            <a:r>
              <a:rPr lang="ru-RU" sz="1600">
                <a:solidFill>
                  <a:srgbClr val="000000"/>
                </a:solidFill>
                <a:latin typeface="Arial Cyr"/>
                <a:ea typeface="Arial Cyr"/>
                <a:cs typeface="Arial Cyr"/>
              </a:rPr>
              <a:t>(тыс. рублей)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753100" y="119063"/>
            <a:ext cx="2843213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900" b="1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Адиинистрация</a:t>
            </a:r>
            <a:r>
              <a:rPr lang="ru-RU" sz="9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Митякинского</a:t>
            </a:r>
          </a:p>
          <a:p>
            <a:pPr algn="ctr">
              <a:defRPr/>
            </a:pPr>
            <a:r>
              <a:rPr lang="ru-RU" sz="9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сельского поселения</a:t>
            </a:r>
          </a:p>
        </p:txBody>
      </p:sp>
      <p:sp>
        <p:nvSpPr>
          <p:cNvPr id="121908" name="Номер слайда 10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E6040A1-0FDA-4A26-8CF8-11AEE39F5DDC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ru-RU"/>
          </a:p>
        </p:txBody>
      </p:sp>
    </p:spTree>
  </p:cSld>
  <p:clrMapOvr>
    <a:masterClrMapping/>
  </p:clrMapOvr>
  <p:transition spd="slow">
    <p:cove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3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4235154885"/>
              </p:ext>
            </p:extLst>
          </p:nvPr>
        </p:nvGraphicFramePr>
        <p:xfrm>
          <a:off x="4762" y="2206625"/>
          <a:ext cx="9109076" cy="4613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Номер слайда 33"/>
          <p:cNvSpPr>
            <a:spLocks noGrp="1"/>
          </p:cNvSpPr>
          <p:nvPr>
            <p:ph type="sldNum" sz="quarter" idx="12"/>
          </p:nvPr>
        </p:nvSpPr>
        <p:spPr bwMode="auto">
          <a:xfrm>
            <a:off x="6251575" y="6556375"/>
            <a:ext cx="588963" cy="228600"/>
          </a:xfrm>
          <a:ln>
            <a:miter lim="800000"/>
            <a:headEnd/>
            <a:tailEnd/>
          </a:ln>
        </p:spPr>
        <p:txBody>
          <a:bodyPr wrap="square" lIns="0" tIns="0" rIns="0" bIns="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8985A60-0CC7-4A20-AFDB-DADBB742C72D}" type="slidenum">
              <a:rPr lang="ru-RU" sz="1100">
                <a:solidFill>
                  <a:schemeClr val="tx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ru-RU" sz="1100">
              <a:solidFill>
                <a:schemeClr val="tx2"/>
              </a:solidFill>
            </a:endParaRPr>
          </a:p>
        </p:txBody>
      </p:sp>
      <p:sp>
        <p:nvSpPr>
          <p:cNvPr id="122885" name="Rectangle 4"/>
          <p:cNvSpPr>
            <a:spLocks noChangeArrowheads="1"/>
          </p:cNvSpPr>
          <p:nvPr/>
        </p:nvSpPr>
        <p:spPr bwMode="auto">
          <a:xfrm>
            <a:off x="430213" y="2170113"/>
            <a:ext cx="1547812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300" b="1">
                <a:solidFill>
                  <a:srgbClr val="000000"/>
                </a:solidFill>
              </a:rPr>
              <a:t>тыс. рублей</a:t>
            </a:r>
          </a:p>
        </p:txBody>
      </p:sp>
      <p:sp>
        <p:nvSpPr>
          <p:cNvPr id="122886" name="Text Box 19"/>
          <p:cNvSpPr txBox="1">
            <a:spLocks noChangeArrowheads="1"/>
          </p:cNvSpPr>
          <p:nvPr/>
        </p:nvSpPr>
        <p:spPr bwMode="auto">
          <a:xfrm>
            <a:off x="3649664" y="2781300"/>
            <a:ext cx="12969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000000"/>
                </a:solidFill>
              </a:rPr>
              <a:t>11391,5</a:t>
            </a:r>
          </a:p>
        </p:txBody>
      </p:sp>
      <p:sp>
        <p:nvSpPr>
          <p:cNvPr id="122887" name="Text Box 20"/>
          <p:cNvSpPr txBox="1">
            <a:spLocks noChangeArrowheads="1"/>
          </p:cNvSpPr>
          <p:nvPr/>
        </p:nvSpPr>
        <p:spPr bwMode="auto">
          <a:xfrm>
            <a:off x="1863725" y="2506663"/>
            <a:ext cx="12239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000000"/>
                </a:solidFill>
              </a:rPr>
              <a:t>13765,0</a:t>
            </a:r>
          </a:p>
          <a:p>
            <a:endParaRPr lang="ru-RU" b="1" dirty="0">
              <a:solidFill>
                <a:srgbClr val="0000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741988" y="119063"/>
            <a:ext cx="2843212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900" b="1" dirty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Администрация Митякинского</a:t>
            </a:r>
          </a:p>
          <a:p>
            <a:pPr algn="ctr">
              <a:defRPr/>
            </a:pPr>
            <a:r>
              <a:rPr lang="ru-RU" sz="900" b="1" dirty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сельского поселения</a:t>
            </a:r>
          </a:p>
        </p:txBody>
      </p:sp>
      <p:sp>
        <p:nvSpPr>
          <p:cNvPr id="122889" name="Text Box 19"/>
          <p:cNvSpPr txBox="1">
            <a:spLocks noChangeArrowheads="1"/>
          </p:cNvSpPr>
          <p:nvPr/>
        </p:nvSpPr>
        <p:spPr bwMode="auto">
          <a:xfrm>
            <a:off x="5333206" y="3525838"/>
            <a:ext cx="12969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000000"/>
                </a:solidFill>
              </a:rPr>
              <a:t>7855,0</a:t>
            </a:r>
          </a:p>
        </p:txBody>
      </p:sp>
      <p:sp>
        <p:nvSpPr>
          <p:cNvPr id="122890" name="Text Box 19"/>
          <p:cNvSpPr txBox="1">
            <a:spLocks noChangeArrowheads="1"/>
          </p:cNvSpPr>
          <p:nvPr/>
        </p:nvSpPr>
        <p:spPr bwMode="auto">
          <a:xfrm>
            <a:off x="6899275" y="3709988"/>
            <a:ext cx="12969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000000"/>
                </a:solidFill>
              </a:rPr>
              <a:t>8043,2</a:t>
            </a:r>
          </a:p>
        </p:txBody>
      </p:sp>
      <p:sp>
        <p:nvSpPr>
          <p:cNvPr id="122891" name="AutoShape 16"/>
          <p:cNvSpPr>
            <a:spLocks noChangeArrowheads="1"/>
          </p:cNvSpPr>
          <p:nvPr/>
        </p:nvSpPr>
        <p:spPr bwMode="auto">
          <a:xfrm>
            <a:off x="468313" y="620713"/>
            <a:ext cx="8280400" cy="1008062"/>
          </a:xfrm>
          <a:prstGeom prst="flowChartProcess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</a:rPr>
              <a:t>Динамика доходов бюджета</a:t>
            </a:r>
          </a:p>
          <a:p>
            <a:pPr algn="ctr"/>
            <a:r>
              <a:rPr lang="ru-RU" sz="2000" b="1" dirty="0">
                <a:solidFill>
                  <a:schemeClr val="bg1"/>
                </a:solidFill>
              </a:rPr>
              <a:t> Митякинского сельского поселения Тарасовского района</a:t>
            </a:r>
          </a:p>
        </p:txBody>
      </p:sp>
    </p:spTree>
  </p:cSld>
  <p:clrMapOvr>
    <a:masterClrMapping/>
  </p:clrMapOvr>
  <p:transition spd="slow">
    <p:cove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Номер слайда 8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0845F1D-ADAB-4158-871A-783FFD50A672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ru-RU"/>
          </a:p>
        </p:txBody>
      </p:sp>
      <p:graphicFrame>
        <p:nvGraphicFramePr>
          <p:cNvPr id="2" name="Object 3"/>
          <p:cNvGraphicFramePr>
            <a:graphicFrameLocks noGrp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4214020403"/>
              </p:ext>
            </p:extLst>
          </p:nvPr>
        </p:nvGraphicFramePr>
        <p:xfrm>
          <a:off x="590550" y="1247775"/>
          <a:ext cx="8051800" cy="52752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6011863" y="0"/>
            <a:ext cx="2592387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900" b="1" dirty="0">
                <a:solidFill>
                  <a:srgbClr val="EEECE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Администрация Митякинского</a:t>
            </a:r>
          </a:p>
          <a:p>
            <a:pPr algn="ctr">
              <a:defRPr/>
            </a:pPr>
            <a:r>
              <a:rPr lang="ru-RU" sz="900" b="1" dirty="0">
                <a:solidFill>
                  <a:srgbClr val="EEECE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сельского поселения</a:t>
            </a:r>
          </a:p>
        </p:txBody>
      </p:sp>
      <p:pic>
        <p:nvPicPr>
          <p:cNvPr id="124936" name="Picture 8" descr="97e02b0b058d46c7fd4f51472672b19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3605" y="692696"/>
            <a:ext cx="1918115" cy="158417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107950" y="765175"/>
            <a:ext cx="9036050" cy="1066800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ru-RU" sz="2600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Безвозмездные поступления в бюджет</a:t>
            </a:r>
            <a:br>
              <a:rPr lang="ru-RU" sz="2600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600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Митякинского сельского поселения Тарасовского района</a:t>
            </a:r>
          </a:p>
        </p:txBody>
      </p:sp>
      <p:sp>
        <p:nvSpPr>
          <p:cNvPr id="125959" name="Text Box 116"/>
          <p:cNvSpPr txBox="1">
            <a:spLocks noChangeArrowheads="1"/>
          </p:cNvSpPr>
          <p:nvPr/>
        </p:nvSpPr>
        <p:spPr bwMode="auto">
          <a:xfrm>
            <a:off x="827088" y="2060575"/>
            <a:ext cx="1657350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8345" tIns="44173" rIns="88345" bIns="44173">
            <a:spAutoFit/>
          </a:bodyPr>
          <a:lstStyle/>
          <a:p>
            <a:pPr defTabSz="884238"/>
            <a:r>
              <a:rPr lang="ru-RU" sz="1600" b="1">
                <a:solidFill>
                  <a:srgbClr val="000000"/>
                </a:solidFill>
                <a:latin typeface="Arial Cyr"/>
                <a:ea typeface="Arial Cyr"/>
                <a:cs typeface="Arial Cyr"/>
              </a:rPr>
              <a:t>(тыс. рублей)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741988" y="119063"/>
            <a:ext cx="2843212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9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Администрация Митякинского</a:t>
            </a:r>
          </a:p>
          <a:p>
            <a:pPr algn="ctr">
              <a:defRPr/>
            </a:pPr>
            <a:r>
              <a:rPr lang="ru-RU" sz="9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сельского поселения</a:t>
            </a:r>
          </a:p>
        </p:txBody>
      </p:sp>
      <p:graphicFrame>
        <p:nvGraphicFramePr>
          <p:cNvPr id="3" name="Object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65535500"/>
              </p:ext>
            </p:extLst>
          </p:nvPr>
        </p:nvGraphicFramePr>
        <p:xfrm>
          <a:off x="230312" y="2278856"/>
          <a:ext cx="8075613" cy="4416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Номер слайда 12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B44CC67-FED6-4162-B587-6B44576C990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ru-RU"/>
          </a:p>
        </p:txBody>
      </p:sp>
    </p:spTree>
  </p:cSld>
  <p:clrMapOvr>
    <a:masterClrMapping/>
  </p:clrMapOvr>
  <p:transition spd="slow">
    <p:cove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07950" y="476250"/>
            <a:ext cx="8856538" cy="1296566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ru-RU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Динамика расходов бюджета Митякинского сельского поселения Тарасовского района </a:t>
            </a:r>
            <a:br>
              <a:rPr lang="ru-RU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 2020-2022 годах</a:t>
            </a:r>
            <a:endParaRPr lang="ru-RU" sz="2400" dirty="0">
              <a:solidFill>
                <a:srgbClr val="0070C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graphicFrame>
        <p:nvGraphicFramePr>
          <p:cNvPr id="2" name="Object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43103882"/>
              </p:ext>
            </p:extLst>
          </p:nvPr>
        </p:nvGraphicFramePr>
        <p:xfrm>
          <a:off x="118940" y="1199927"/>
          <a:ext cx="8875141" cy="56580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753100" y="119063"/>
            <a:ext cx="2843213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9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Администрация Митякинского</a:t>
            </a:r>
          </a:p>
          <a:p>
            <a:pPr algn="ctr">
              <a:defRPr/>
            </a:pPr>
            <a:r>
              <a:rPr lang="ru-RU" sz="9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сельского поселения</a:t>
            </a:r>
          </a:p>
        </p:txBody>
      </p:sp>
      <p:sp>
        <p:nvSpPr>
          <p:cNvPr id="126980" name="Номер слайда 1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93BBBE7-3FE5-446D-B230-C6839C65A42D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ru-RU"/>
          </a:p>
        </p:txBody>
      </p:sp>
      <p:pic>
        <p:nvPicPr>
          <p:cNvPr id="126989" name="Picture 13" descr="158472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505" y="5129213"/>
            <a:ext cx="1800199" cy="154014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7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765175"/>
            <a:ext cx="9144000" cy="719138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Расходы бюджета Митякинского сельского поселения </a:t>
            </a:r>
            <a:br>
              <a:rPr lang="ru-RU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по разделам в 2020 – 2022 годах, </a:t>
            </a:r>
            <a:r>
              <a:rPr lang="ru-RU" sz="24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тыс.рублей</a:t>
            </a:r>
            <a:endParaRPr lang="ru-RU" sz="2400" dirty="0">
              <a:solidFill>
                <a:srgbClr val="0070C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45163" y="117475"/>
            <a:ext cx="2843212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9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Администрация Митякинского</a:t>
            </a:r>
          </a:p>
          <a:p>
            <a:pPr algn="ctr">
              <a:defRPr/>
            </a:pPr>
            <a:r>
              <a:rPr lang="ru-RU" sz="9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сельского поселения</a:t>
            </a:r>
          </a:p>
        </p:txBody>
      </p:sp>
      <p:sp>
        <p:nvSpPr>
          <p:cNvPr id="128003" name="Номер слайда 11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A8498B3-0952-4F22-816A-82344AA64F5D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ru-RU"/>
          </a:p>
        </p:txBody>
      </p:sp>
      <p:graphicFrame>
        <p:nvGraphicFramePr>
          <p:cNvPr id="128093" name="Group 9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8809139"/>
              </p:ext>
            </p:extLst>
          </p:nvPr>
        </p:nvGraphicFramePr>
        <p:xfrm>
          <a:off x="827585" y="2636912"/>
          <a:ext cx="7056114" cy="3998596"/>
        </p:xfrm>
        <a:graphic>
          <a:graphicData uri="http://schemas.openxmlformats.org/drawingml/2006/table">
            <a:tbl>
              <a:tblPr/>
              <a:tblGrid>
                <a:gridCol w="30111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92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217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250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3884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47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Наименование  расходов  Митякинского сельского поселения 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4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162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Раздел «Общегосударственные вопросы» 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5732,1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5750,4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5245,8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5287,5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Раздел «Национальная оборона»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208,2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208,0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214,4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6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Раздел «Национальная экономика»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1903,0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8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Раздел «Жилищно-коммунальное хозяйство»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2274,2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999,1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6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Раздел «Образование»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37,0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30,0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6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Раздел «Культура, кинематография» 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4466,2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4296,9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2394,8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2755,7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6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Раздел «Иные межбюджетные трансферты»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2,1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2,1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65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14643,0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11391,5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7855,0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8043,2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128095" name="Picture 95" descr="Скачать перо и чернильница картинки и фото на телефон бесплатн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33375"/>
            <a:ext cx="1476375" cy="126365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1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5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9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3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2895</TotalTime>
  <Words>786</Words>
  <Application>Microsoft Office PowerPoint</Application>
  <PresentationFormat>Экран (4:3)</PresentationFormat>
  <Paragraphs>251</Paragraphs>
  <Slides>15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6</vt:i4>
      </vt:variant>
      <vt:variant>
        <vt:lpstr>Заголовки слайдов</vt:lpstr>
      </vt:variant>
      <vt:variant>
        <vt:i4>15</vt:i4>
      </vt:variant>
    </vt:vector>
  </HeadingPairs>
  <TitlesOfParts>
    <vt:vector size="33" baseType="lpstr">
      <vt:lpstr>Arial</vt:lpstr>
      <vt:lpstr>Arial Cyr</vt:lpstr>
      <vt:lpstr>Calibri</vt:lpstr>
      <vt:lpstr>Cambria</vt:lpstr>
      <vt:lpstr>Decorlz</vt:lpstr>
      <vt:lpstr>Franklin Gothic Book</vt:lpstr>
      <vt:lpstr>Franklin Gothic Medium</vt:lpstr>
      <vt:lpstr>Georgia</vt:lpstr>
      <vt:lpstr>Times New Roman</vt:lpstr>
      <vt:lpstr>Trebuchet MS</vt:lpstr>
      <vt:lpstr>Wingdings</vt:lpstr>
      <vt:lpstr>Wingdings 2</vt:lpstr>
      <vt:lpstr>1_Городская</vt:lpstr>
      <vt:lpstr>4_Городская</vt:lpstr>
      <vt:lpstr>5_Городская</vt:lpstr>
      <vt:lpstr>9_Городская</vt:lpstr>
      <vt:lpstr>13_Городская</vt:lpstr>
      <vt:lpstr>Трек</vt:lpstr>
      <vt:lpstr>Презентация PowerPoint</vt:lpstr>
      <vt:lpstr>Презентация PowerPoint</vt:lpstr>
      <vt:lpstr>Презентация PowerPoint</vt:lpstr>
      <vt:lpstr>Основные параметры решения  «О бюджете Митякинского сельского поселения Тарасовского района на 2021 год  и плановый период 2022 и 2023 годов»</vt:lpstr>
      <vt:lpstr>Презентация PowerPoint</vt:lpstr>
      <vt:lpstr>Презентация PowerPoint</vt:lpstr>
      <vt:lpstr>Безвозмездные поступления в бюджет Митякинского сельского поселения Тарасовского района</vt:lpstr>
      <vt:lpstr>Динамика расходов бюджета Митякинского сельского поселения Тарасовского района  в 2020-2022 годах</vt:lpstr>
      <vt:lpstr>                  Расходы бюджета Митякинского сельского поселения                             по разделам в 2020 – 2022 годах, тыс.рублей</vt:lpstr>
      <vt:lpstr>                  Расходы бюджета Митякинского сельского поселения                   в рамках программ в 2020 – 2022 годах, тыс. рублей</vt:lpstr>
      <vt:lpstr>Реализация указов Президента Российской Федерации</vt:lpstr>
      <vt:lpstr>Презентация PowerPoint</vt:lpstr>
      <vt:lpstr>Презентация PowerPoint</vt:lpstr>
      <vt:lpstr>Динамика расходов бюджета  Митякинского сельского поселения Тарасовского района  на культуру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Финансовый отдел администрации Верхнедонского района</dc:title>
  <dc:creator>Александр Никонов</dc:creator>
  <cp:lastModifiedBy>Пользователь</cp:lastModifiedBy>
  <cp:revision>329</cp:revision>
  <cp:lastPrinted>2013-11-15T06:31:56Z</cp:lastPrinted>
  <dcterms:created xsi:type="dcterms:W3CDTF">2013-05-13T09:45:35Z</dcterms:created>
  <dcterms:modified xsi:type="dcterms:W3CDTF">2021-03-02T10:37:44Z</dcterms:modified>
</cp:coreProperties>
</file>